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sldIdLst>
    <p:sldId id="312" r:id="rId5"/>
    <p:sldId id="257" r:id="rId6"/>
    <p:sldId id="258" r:id="rId7"/>
    <p:sldId id="259" r:id="rId8"/>
    <p:sldId id="313" r:id="rId9"/>
    <p:sldId id="261" r:id="rId10"/>
    <p:sldId id="262" r:id="rId11"/>
    <p:sldId id="260" r:id="rId12"/>
    <p:sldId id="263" r:id="rId13"/>
    <p:sldId id="264" r:id="rId14"/>
    <p:sldId id="265" r:id="rId15"/>
    <p:sldId id="266" r:id="rId16"/>
    <p:sldId id="267" r:id="rId17"/>
    <p:sldId id="268" r:id="rId18"/>
    <p:sldId id="315" r:id="rId19"/>
    <p:sldId id="270" r:id="rId20"/>
    <p:sldId id="271" r:id="rId21"/>
    <p:sldId id="272" r:id="rId22"/>
    <p:sldId id="273" r:id="rId23"/>
    <p:sldId id="274" r:id="rId24"/>
    <p:sldId id="275" r:id="rId25"/>
    <p:sldId id="276" r:id="rId26"/>
    <p:sldId id="269" r:id="rId27"/>
    <p:sldId id="277" r:id="rId28"/>
    <p:sldId id="314" r:id="rId29"/>
    <p:sldId id="279" r:id="rId30"/>
    <p:sldId id="316" r:id="rId31"/>
    <p:sldId id="278" r:id="rId32"/>
    <p:sldId id="320" r:id="rId33"/>
    <p:sldId id="280" r:id="rId34"/>
    <p:sldId id="281" r:id="rId35"/>
    <p:sldId id="282" r:id="rId36"/>
    <p:sldId id="284" r:id="rId37"/>
    <p:sldId id="285" r:id="rId38"/>
    <p:sldId id="290" r:id="rId39"/>
    <p:sldId id="291" r:id="rId40"/>
    <p:sldId id="289" r:id="rId41"/>
    <p:sldId id="292" r:id="rId42"/>
    <p:sldId id="318" r:id="rId43"/>
    <p:sldId id="317" r:id="rId44"/>
    <p:sldId id="319" r:id="rId45"/>
    <p:sldId id="294" r:id="rId46"/>
    <p:sldId id="293"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21"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D0EF2-596A-2041-9B59-27D1EA302B8F}" v="9" dt="2022-06-20T12:33:25.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6197"/>
  </p:normalViewPr>
  <p:slideViewPr>
    <p:cSldViewPr snapToGrid="0">
      <p:cViewPr varScale="1">
        <p:scale>
          <a:sx n="106" d="100"/>
          <a:sy n="106"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C9DD0EF2-596A-2041-9B59-27D1EA302B8F}"/>
    <pc:docChg chg="custSel addSld delSld modSld sldOrd">
      <pc:chgData name="RAYNER Elizabeth [Rossmoyne Senior High School]" userId="45570fc7-c0a4-4b7f-b0e7-682d9932c05c" providerId="ADAL" clId="{C9DD0EF2-596A-2041-9B59-27D1EA302B8F}" dt="2022-06-21T04:58:23.942" v="194" actId="313"/>
      <pc:docMkLst>
        <pc:docMk/>
      </pc:docMkLst>
      <pc:sldChg chg="ord">
        <pc:chgData name="RAYNER Elizabeth [Rossmoyne Senior High School]" userId="45570fc7-c0a4-4b7f-b0e7-682d9932c05c" providerId="ADAL" clId="{C9DD0EF2-596A-2041-9B59-27D1EA302B8F}" dt="2022-06-21T04:49:16.576" v="0" actId="20578"/>
        <pc:sldMkLst>
          <pc:docMk/>
          <pc:sldMk cId="2551934170" sldId="269"/>
        </pc:sldMkLst>
      </pc:sldChg>
      <pc:sldChg chg="modSp mod">
        <pc:chgData name="RAYNER Elizabeth [Rossmoyne Senior High School]" userId="45570fc7-c0a4-4b7f-b0e7-682d9932c05c" providerId="ADAL" clId="{C9DD0EF2-596A-2041-9B59-27D1EA302B8F}" dt="2022-06-21T04:50:56.631" v="20" actId="255"/>
        <pc:sldMkLst>
          <pc:docMk/>
          <pc:sldMk cId="2047324350" sldId="277"/>
        </pc:sldMkLst>
        <pc:spChg chg="mod">
          <ac:chgData name="RAYNER Elizabeth [Rossmoyne Senior High School]" userId="45570fc7-c0a4-4b7f-b0e7-682d9932c05c" providerId="ADAL" clId="{C9DD0EF2-596A-2041-9B59-27D1EA302B8F}" dt="2022-06-21T04:50:56.631" v="20" actId="255"/>
          <ac:spMkLst>
            <pc:docMk/>
            <pc:sldMk cId="2047324350" sldId="277"/>
            <ac:spMk id="2" creationId="{737CF413-22D0-6240-9E31-4E27C2266BD1}"/>
          </ac:spMkLst>
        </pc:spChg>
      </pc:sldChg>
      <pc:sldChg chg="modSp mod">
        <pc:chgData name="RAYNER Elizabeth [Rossmoyne Senior High School]" userId="45570fc7-c0a4-4b7f-b0e7-682d9932c05c" providerId="ADAL" clId="{C9DD0EF2-596A-2041-9B59-27D1EA302B8F}" dt="2022-06-21T04:56:43.503" v="173" actId="20577"/>
        <pc:sldMkLst>
          <pc:docMk/>
          <pc:sldMk cId="235456302" sldId="278"/>
        </pc:sldMkLst>
        <pc:spChg chg="mod">
          <ac:chgData name="RAYNER Elizabeth [Rossmoyne Senior High School]" userId="45570fc7-c0a4-4b7f-b0e7-682d9932c05c" providerId="ADAL" clId="{C9DD0EF2-596A-2041-9B59-27D1EA302B8F}" dt="2022-06-21T04:55:43.537" v="89" actId="20577"/>
          <ac:spMkLst>
            <pc:docMk/>
            <pc:sldMk cId="235456302" sldId="278"/>
            <ac:spMk id="2" creationId="{194275E5-2A20-E244-8B7B-8B0F88F239DD}"/>
          </ac:spMkLst>
        </pc:spChg>
        <pc:spChg chg="mod">
          <ac:chgData name="RAYNER Elizabeth [Rossmoyne Senior High School]" userId="45570fc7-c0a4-4b7f-b0e7-682d9932c05c" providerId="ADAL" clId="{C9DD0EF2-596A-2041-9B59-27D1EA302B8F}" dt="2022-06-21T04:56:43.503" v="173" actId="20577"/>
          <ac:spMkLst>
            <pc:docMk/>
            <pc:sldMk cId="235456302" sldId="278"/>
            <ac:spMk id="3" creationId="{2028FFCC-9648-974F-9EC2-CA33B4D8C3DA}"/>
          </ac:spMkLst>
        </pc:spChg>
      </pc:sldChg>
      <pc:sldChg chg="modSp mod ord">
        <pc:chgData name="RAYNER Elizabeth [Rossmoyne Senior High School]" userId="45570fc7-c0a4-4b7f-b0e7-682d9932c05c" providerId="ADAL" clId="{C9DD0EF2-596A-2041-9B59-27D1EA302B8F}" dt="2022-06-21T04:57:00.579" v="177" actId="20577"/>
        <pc:sldMkLst>
          <pc:docMk/>
          <pc:sldMk cId="720218181" sldId="279"/>
        </pc:sldMkLst>
        <pc:spChg chg="mod">
          <ac:chgData name="RAYNER Elizabeth [Rossmoyne Senior High School]" userId="45570fc7-c0a4-4b7f-b0e7-682d9932c05c" providerId="ADAL" clId="{C9DD0EF2-596A-2041-9B59-27D1EA302B8F}" dt="2022-06-21T04:57:00.579" v="177" actId="20577"/>
          <ac:spMkLst>
            <pc:docMk/>
            <pc:sldMk cId="720218181" sldId="279"/>
            <ac:spMk id="2" creationId="{D1A1ED64-8690-E247-8CA4-D201EB5E1D6B}"/>
          </ac:spMkLst>
        </pc:spChg>
        <pc:spChg chg="mod">
          <ac:chgData name="RAYNER Elizabeth [Rossmoyne Senior High School]" userId="45570fc7-c0a4-4b7f-b0e7-682d9932c05c" providerId="ADAL" clId="{C9DD0EF2-596A-2041-9B59-27D1EA302B8F}" dt="2022-06-21T04:56:57.756" v="176" actId="1076"/>
          <ac:spMkLst>
            <pc:docMk/>
            <pc:sldMk cId="720218181" sldId="279"/>
            <ac:spMk id="3" creationId="{3AF7AB18-4448-CE43-A7CB-9D2617D152AD}"/>
          </ac:spMkLst>
        </pc:spChg>
      </pc:sldChg>
      <pc:sldChg chg="modSp new mod">
        <pc:chgData name="RAYNER Elizabeth [Rossmoyne Senior High School]" userId="45570fc7-c0a4-4b7f-b0e7-682d9932c05c" providerId="ADAL" clId="{C9DD0EF2-596A-2041-9B59-27D1EA302B8F}" dt="2022-06-21T04:50:43.648" v="19" actId="20577"/>
        <pc:sldMkLst>
          <pc:docMk/>
          <pc:sldMk cId="3574295857" sldId="314"/>
        </pc:sldMkLst>
        <pc:spChg chg="mod">
          <ac:chgData name="RAYNER Elizabeth [Rossmoyne Senior High School]" userId="45570fc7-c0a4-4b7f-b0e7-682d9932c05c" providerId="ADAL" clId="{C9DD0EF2-596A-2041-9B59-27D1EA302B8F}" dt="2022-06-21T04:50:43.648" v="19" actId="20577"/>
          <ac:spMkLst>
            <pc:docMk/>
            <pc:sldMk cId="3574295857" sldId="314"/>
            <ac:spMk id="2" creationId="{4B91E024-5838-0249-852B-FDECD9C2B48F}"/>
          </ac:spMkLst>
        </pc:spChg>
      </pc:sldChg>
      <pc:sldChg chg="modSp new mod">
        <pc:chgData name="RAYNER Elizabeth [Rossmoyne Senior High School]" userId="45570fc7-c0a4-4b7f-b0e7-682d9932c05c" providerId="ADAL" clId="{C9DD0EF2-596A-2041-9B59-27D1EA302B8F}" dt="2022-06-21T04:55:00.191" v="85" actId="5793"/>
        <pc:sldMkLst>
          <pc:docMk/>
          <pc:sldMk cId="2113097873" sldId="315"/>
        </pc:sldMkLst>
        <pc:spChg chg="mod">
          <ac:chgData name="RAYNER Elizabeth [Rossmoyne Senior High School]" userId="45570fc7-c0a4-4b7f-b0e7-682d9932c05c" providerId="ADAL" clId="{C9DD0EF2-596A-2041-9B59-27D1EA302B8F}" dt="2022-06-21T04:54:31.397" v="66" actId="20577"/>
          <ac:spMkLst>
            <pc:docMk/>
            <pc:sldMk cId="2113097873" sldId="315"/>
            <ac:spMk id="2" creationId="{FDB7C42D-0D61-EF4E-8ECE-C85CEEAD12FE}"/>
          </ac:spMkLst>
        </pc:spChg>
        <pc:spChg chg="mod">
          <ac:chgData name="RAYNER Elizabeth [Rossmoyne Senior High School]" userId="45570fc7-c0a4-4b7f-b0e7-682d9932c05c" providerId="ADAL" clId="{C9DD0EF2-596A-2041-9B59-27D1EA302B8F}" dt="2022-06-21T04:55:00.191" v="85" actId="5793"/>
          <ac:spMkLst>
            <pc:docMk/>
            <pc:sldMk cId="2113097873" sldId="315"/>
            <ac:spMk id="3" creationId="{0F1107E8-90C5-5145-B240-80C2C24EE44C}"/>
          </ac:spMkLst>
        </pc:spChg>
      </pc:sldChg>
      <pc:sldChg chg="new del">
        <pc:chgData name="RAYNER Elizabeth [Rossmoyne Senior High School]" userId="45570fc7-c0a4-4b7f-b0e7-682d9932c05c" providerId="ADAL" clId="{C9DD0EF2-596A-2041-9B59-27D1EA302B8F}" dt="2022-06-21T04:57:16.549" v="179" actId="2696"/>
        <pc:sldMkLst>
          <pc:docMk/>
          <pc:sldMk cId="4004087567" sldId="316"/>
        </pc:sldMkLst>
      </pc:sldChg>
      <pc:sldChg chg="modSp new mod">
        <pc:chgData name="RAYNER Elizabeth [Rossmoyne Senior High School]" userId="45570fc7-c0a4-4b7f-b0e7-682d9932c05c" providerId="ADAL" clId="{C9DD0EF2-596A-2041-9B59-27D1EA302B8F}" dt="2022-06-21T04:58:23.942" v="194" actId="313"/>
        <pc:sldMkLst>
          <pc:docMk/>
          <pc:sldMk cId="4220069629" sldId="316"/>
        </pc:sldMkLst>
        <pc:spChg chg="mod">
          <ac:chgData name="RAYNER Elizabeth [Rossmoyne Senior High School]" userId="45570fc7-c0a4-4b7f-b0e7-682d9932c05c" providerId="ADAL" clId="{C9DD0EF2-596A-2041-9B59-27D1EA302B8F}" dt="2022-06-21T04:58:23.942" v="194" actId="313"/>
          <ac:spMkLst>
            <pc:docMk/>
            <pc:sldMk cId="4220069629" sldId="316"/>
            <ac:spMk id="2" creationId="{8ABCE9E0-1D72-C742-B7BB-D684DC280AD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BDCD7-ECA5-4855-BF38-D0B60D64EB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8BD4E12-262E-45B5-8E28-BAFC3599B9AD}">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Infected host reservoir</a:t>
          </a:r>
        </a:p>
      </dgm:t>
    </dgm:pt>
    <dgm:pt modelId="{52C3FE1F-9F9C-439D-B120-EFE9A5837132}" type="parTrans" cxnId="{6675CCE3-07BF-4A3E-A019-1251EBCA8A70}">
      <dgm:prSet/>
      <dgm:spPr/>
      <dgm:t>
        <a:bodyPr/>
        <a:lstStyle/>
        <a:p>
          <a:endParaRPr lang="en-US" sz="2000"/>
        </a:p>
      </dgm:t>
    </dgm:pt>
    <dgm:pt modelId="{3CA33F65-D053-48E8-82F7-520034782400}" type="sibTrans" cxnId="{6675CCE3-07BF-4A3E-A019-1251EBCA8A70}">
      <dgm:prSet/>
      <dgm:spPr/>
      <dgm:t>
        <a:bodyPr/>
        <a:lstStyle/>
        <a:p>
          <a:endParaRPr lang="en-US" sz="2000"/>
        </a:p>
      </dgm:t>
    </dgm:pt>
    <dgm:pt modelId="{8BB699AD-6B4E-4562-913E-E64FEFED88FE}">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Site for replication of infectious agent</a:t>
          </a:r>
        </a:p>
        <a:p>
          <a:endParaRPr lang="en-US" sz="2000" dirty="0">
            <a:solidFill>
              <a:schemeClr val="accent1"/>
            </a:solidFill>
          </a:endParaRPr>
        </a:p>
      </dgm:t>
    </dgm:pt>
    <dgm:pt modelId="{B6090EB3-E59B-4158-A0AA-52CA9AA4B4AA}" type="parTrans" cxnId="{04029B23-9211-40EA-B83C-3F61829D352B}">
      <dgm:prSet/>
      <dgm:spPr/>
      <dgm:t>
        <a:bodyPr/>
        <a:lstStyle/>
        <a:p>
          <a:endParaRPr lang="en-US" sz="2000"/>
        </a:p>
      </dgm:t>
    </dgm:pt>
    <dgm:pt modelId="{516C06E2-2602-400E-956D-44458138DE1F}" type="sibTrans" cxnId="{04029B23-9211-40EA-B83C-3F61829D352B}">
      <dgm:prSet/>
      <dgm:spPr/>
      <dgm:t>
        <a:bodyPr/>
        <a:lstStyle/>
        <a:p>
          <a:endParaRPr lang="en-US" sz="2000"/>
        </a:p>
      </dgm:t>
    </dgm:pt>
    <dgm:pt modelId="{A73263EB-76CE-4A72-9B5A-DACB777B0B7C}">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Portal of exit</a:t>
          </a:r>
        </a:p>
      </dgm:t>
    </dgm:pt>
    <dgm:pt modelId="{3EE1CC66-23A2-4FD5-847C-9F1BAE5D0AF8}" type="parTrans" cxnId="{C2FB100A-2CB5-4006-8DCA-849BF8B3292A}">
      <dgm:prSet/>
      <dgm:spPr/>
      <dgm:t>
        <a:bodyPr/>
        <a:lstStyle/>
        <a:p>
          <a:endParaRPr lang="en-US" sz="2000"/>
        </a:p>
      </dgm:t>
    </dgm:pt>
    <dgm:pt modelId="{125DED40-2D7E-44BC-9E68-7B798FE53C43}" type="sibTrans" cxnId="{C2FB100A-2CB5-4006-8DCA-849BF8B3292A}">
      <dgm:prSet/>
      <dgm:spPr/>
      <dgm:t>
        <a:bodyPr/>
        <a:lstStyle/>
        <a:p>
          <a:endParaRPr lang="en-US" sz="2000"/>
        </a:p>
      </dgm:t>
    </dgm:pt>
    <dgm:pt modelId="{905D6123-4916-43AB-92D4-507D8B425AB1}">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Mode of transmission</a:t>
          </a:r>
        </a:p>
      </dgm:t>
    </dgm:pt>
    <dgm:pt modelId="{40F293A3-6725-4D26-94A5-BCE83BB4C29C}" type="parTrans" cxnId="{1B6FDD05-9A76-46B2-8314-224FEBFB8075}">
      <dgm:prSet/>
      <dgm:spPr/>
      <dgm:t>
        <a:bodyPr/>
        <a:lstStyle/>
        <a:p>
          <a:endParaRPr lang="en-US" sz="2000"/>
        </a:p>
      </dgm:t>
    </dgm:pt>
    <dgm:pt modelId="{FD232EA8-CBD8-4003-8CEA-22F983CCF828}" type="sibTrans" cxnId="{1B6FDD05-9A76-46B2-8314-224FEBFB8075}">
      <dgm:prSet/>
      <dgm:spPr/>
      <dgm:t>
        <a:bodyPr/>
        <a:lstStyle/>
        <a:p>
          <a:endParaRPr lang="en-US" sz="2000"/>
        </a:p>
      </dgm:t>
    </dgm:pt>
    <dgm:pt modelId="{8706A8CF-8818-4387-8F30-E589E7C81819}">
      <dgm:prSet custT="1"/>
      <dgm:spPr>
        <a:solidFill>
          <a:schemeClr val="bg2">
            <a:lumMod val="20000"/>
            <a:lumOff val="80000"/>
          </a:schemeClr>
        </a:solidFill>
        <a:ln>
          <a:solidFill>
            <a:schemeClr val="accent1"/>
          </a:solidFill>
        </a:ln>
      </dgm:spPr>
      <dgm:t>
        <a:bodyPr/>
        <a:lstStyle/>
        <a:p>
          <a:r>
            <a:rPr lang="en-US" sz="2000" dirty="0">
              <a:solidFill>
                <a:schemeClr val="accent1"/>
              </a:solidFill>
            </a:rPr>
            <a:t>Portal of entry</a:t>
          </a:r>
        </a:p>
      </dgm:t>
    </dgm:pt>
    <dgm:pt modelId="{09C5DDC0-25BA-4EB6-AA03-509FF294D841}" type="parTrans" cxnId="{77942190-4BA7-46BA-A8A5-E013F247124F}">
      <dgm:prSet/>
      <dgm:spPr/>
      <dgm:t>
        <a:bodyPr/>
        <a:lstStyle/>
        <a:p>
          <a:endParaRPr lang="en-US" sz="2000"/>
        </a:p>
      </dgm:t>
    </dgm:pt>
    <dgm:pt modelId="{52638B7E-E121-45B4-B7DE-86765A514891}" type="sibTrans" cxnId="{77942190-4BA7-46BA-A8A5-E013F247124F}">
      <dgm:prSet/>
      <dgm:spPr/>
      <dgm:t>
        <a:bodyPr/>
        <a:lstStyle/>
        <a:p>
          <a:endParaRPr lang="en-US" sz="2000"/>
        </a:p>
      </dgm:t>
    </dgm:pt>
    <dgm:pt modelId="{171C8CC9-839F-45EF-B516-B3C3662BDE5C}">
      <dgm:prSet custT="1"/>
      <dgm:spPr>
        <a:solidFill>
          <a:schemeClr val="bg2">
            <a:lumMod val="20000"/>
            <a:lumOff val="80000"/>
          </a:schemeClr>
        </a:solidFill>
        <a:ln>
          <a:solidFill>
            <a:schemeClr val="accent1"/>
          </a:solidFill>
        </a:ln>
      </dgm:spPr>
      <dgm:t>
        <a:bodyPr/>
        <a:lstStyle/>
        <a:p>
          <a:r>
            <a:rPr lang="en-US" sz="2000" dirty="0">
              <a:solidFill>
                <a:schemeClr val="accent1"/>
              </a:solidFill>
            </a:rPr>
            <a:t>Susceptible host</a:t>
          </a:r>
        </a:p>
      </dgm:t>
    </dgm:pt>
    <dgm:pt modelId="{944E4229-9387-41AE-9DA0-6D3CA56F1CC9}" type="parTrans" cxnId="{7DC609F1-8635-490B-97B4-71CDA0893676}">
      <dgm:prSet/>
      <dgm:spPr/>
      <dgm:t>
        <a:bodyPr/>
        <a:lstStyle/>
        <a:p>
          <a:endParaRPr lang="en-US" sz="2000"/>
        </a:p>
      </dgm:t>
    </dgm:pt>
    <dgm:pt modelId="{8588CEA6-237B-4E47-BD90-5A5AE691D6BB}" type="sibTrans" cxnId="{7DC609F1-8635-490B-97B4-71CDA0893676}">
      <dgm:prSet/>
      <dgm:spPr/>
      <dgm:t>
        <a:bodyPr/>
        <a:lstStyle/>
        <a:p>
          <a:endParaRPr lang="en-US" sz="2000"/>
        </a:p>
      </dgm:t>
    </dgm:pt>
    <dgm:pt modelId="{74725EFB-2943-4159-9A31-B3CE04A57C86}" type="pres">
      <dgm:prSet presAssocID="{204BDCD7-ECA5-4855-BF38-D0B60D64EB24}" presName="cycle" presStyleCnt="0">
        <dgm:presLayoutVars>
          <dgm:dir/>
          <dgm:resizeHandles val="exact"/>
        </dgm:presLayoutVars>
      </dgm:prSet>
      <dgm:spPr/>
      <dgm:t>
        <a:bodyPr/>
        <a:lstStyle/>
        <a:p>
          <a:endParaRPr lang="en-US"/>
        </a:p>
      </dgm:t>
    </dgm:pt>
    <dgm:pt modelId="{F4DEFC1C-CAA5-4176-B7AB-FD181FA893C6}" type="pres">
      <dgm:prSet presAssocID="{B8BD4E12-262E-45B5-8E28-BAFC3599B9AD}" presName="node" presStyleLbl="node1" presStyleIdx="0" presStyleCnt="6" custScaleX="138295" custScaleY="95227">
        <dgm:presLayoutVars>
          <dgm:bulletEnabled val="1"/>
        </dgm:presLayoutVars>
      </dgm:prSet>
      <dgm:spPr/>
      <dgm:t>
        <a:bodyPr/>
        <a:lstStyle/>
        <a:p>
          <a:endParaRPr lang="en-US"/>
        </a:p>
      </dgm:t>
    </dgm:pt>
    <dgm:pt modelId="{23EB9A58-8321-42DD-B183-5D0533AAB501}" type="pres">
      <dgm:prSet presAssocID="{B8BD4E12-262E-45B5-8E28-BAFC3599B9AD}" presName="spNode" presStyleCnt="0"/>
      <dgm:spPr/>
    </dgm:pt>
    <dgm:pt modelId="{E408AEF1-5134-4B0B-B3AC-FF6FD43F4D9A}" type="pres">
      <dgm:prSet presAssocID="{3CA33F65-D053-48E8-82F7-520034782400}" presName="sibTrans" presStyleLbl="sibTrans1D1" presStyleIdx="0" presStyleCnt="6"/>
      <dgm:spPr/>
      <dgm:t>
        <a:bodyPr/>
        <a:lstStyle/>
        <a:p>
          <a:endParaRPr lang="en-US"/>
        </a:p>
      </dgm:t>
    </dgm:pt>
    <dgm:pt modelId="{871DA48B-C3C6-4F0B-84CB-74BC83710DE1}" type="pres">
      <dgm:prSet presAssocID="{8BB699AD-6B4E-4562-913E-E64FEFED88FE}" presName="node" presStyleLbl="node1" presStyleIdx="1" presStyleCnt="6" custScaleX="158182" custScaleY="156427" custRadScaleRad="102606" custRadScaleInc="25522">
        <dgm:presLayoutVars>
          <dgm:bulletEnabled val="1"/>
        </dgm:presLayoutVars>
      </dgm:prSet>
      <dgm:spPr/>
      <dgm:t>
        <a:bodyPr/>
        <a:lstStyle/>
        <a:p>
          <a:endParaRPr lang="en-US"/>
        </a:p>
      </dgm:t>
    </dgm:pt>
    <dgm:pt modelId="{C6C96EB0-9FBD-4613-A2E2-9BF46B0EA135}" type="pres">
      <dgm:prSet presAssocID="{8BB699AD-6B4E-4562-913E-E64FEFED88FE}" presName="spNode" presStyleCnt="0"/>
      <dgm:spPr/>
    </dgm:pt>
    <dgm:pt modelId="{8626800B-CBF3-49DF-935C-6EA1955F6D20}" type="pres">
      <dgm:prSet presAssocID="{516C06E2-2602-400E-956D-44458138DE1F}" presName="sibTrans" presStyleLbl="sibTrans1D1" presStyleIdx="1" presStyleCnt="6"/>
      <dgm:spPr/>
      <dgm:t>
        <a:bodyPr/>
        <a:lstStyle/>
        <a:p>
          <a:endParaRPr lang="en-US"/>
        </a:p>
      </dgm:t>
    </dgm:pt>
    <dgm:pt modelId="{40E5ABA5-8EBB-4904-BF19-BADA06FD9C4B}" type="pres">
      <dgm:prSet presAssocID="{A73263EB-76CE-4A72-9B5A-DACB777B0B7C}" presName="node" presStyleLbl="node1" presStyleIdx="2" presStyleCnt="6" custScaleX="116917" custScaleY="105807" custRadScaleRad="100375" custRadScaleInc="-42853">
        <dgm:presLayoutVars>
          <dgm:bulletEnabled val="1"/>
        </dgm:presLayoutVars>
      </dgm:prSet>
      <dgm:spPr/>
      <dgm:t>
        <a:bodyPr/>
        <a:lstStyle/>
        <a:p>
          <a:endParaRPr lang="en-US"/>
        </a:p>
      </dgm:t>
    </dgm:pt>
    <dgm:pt modelId="{B3A10077-E564-423E-9EFC-6A0BE1CC0ECC}" type="pres">
      <dgm:prSet presAssocID="{A73263EB-76CE-4A72-9B5A-DACB777B0B7C}" presName="spNode" presStyleCnt="0"/>
      <dgm:spPr/>
    </dgm:pt>
    <dgm:pt modelId="{296EDFA6-0584-4608-8E1E-22D5D1AE53B0}" type="pres">
      <dgm:prSet presAssocID="{125DED40-2D7E-44BC-9E68-7B798FE53C43}" presName="sibTrans" presStyleLbl="sibTrans1D1" presStyleIdx="2" presStyleCnt="6"/>
      <dgm:spPr/>
      <dgm:t>
        <a:bodyPr/>
        <a:lstStyle/>
        <a:p>
          <a:endParaRPr lang="en-US"/>
        </a:p>
      </dgm:t>
    </dgm:pt>
    <dgm:pt modelId="{9BE7AAA1-A386-452F-9C19-93D9C488483D}" type="pres">
      <dgm:prSet presAssocID="{905D6123-4916-43AB-92D4-507D8B425AB1}" presName="node" presStyleLbl="node1" presStyleIdx="3" presStyleCnt="6" custScaleX="168498" custScaleY="126969" custRadScaleRad="100307" custRadScaleInc="42730">
        <dgm:presLayoutVars>
          <dgm:bulletEnabled val="1"/>
        </dgm:presLayoutVars>
      </dgm:prSet>
      <dgm:spPr/>
      <dgm:t>
        <a:bodyPr/>
        <a:lstStyle/>
        <a:p>
          <a:endParaRPr lang="en-US"/>
        </a:p>
      </dgm:t>
    </dgm:pt>
    <dgm:pt modelId="{255311C3-6D61-4C58-957D-0934AB8F7B2F}" type="pres">
      <dgm:prSet presAssocID="{905D6123-4916-43AB-92D4-507D8B425AB1}" presName="spNode" presStyleCnt="0"/>
      <dgm:spPr/>
    </dgm:pt>
    <dgm:pt modelId="{95817AFD-F399-4D80-BB2D-2C649A663ED0}" type="pres">
      <dgm:prSet presAssocID="{FD232EA8-CBD8-4003-8CEA-22F983CCF828}" presName="sibTrans" presStyleLbl="sibTrans1D1" presStyleIdx="3" presStyleCnt="6"/>
      <dgm:spPr/>
      <dgm:t>
        <a:bodyPr/>
        <a:lstStyle/>
        <a:p>
          <a:endParaRPr lang="en-US"/>
        </a:p>
      </dgm:t>
    </dgm:pt>
    <dgm:pt modelId="{4C0F0C23-51A3-4860-9E09-6220C3E180E5}" type="pres">
      <dgm:prSet presAssocID="{8706A8CF-8818-4387-8F30-E589E7C81819}" presName="node" presStyleLbl="node1" presStyleIdx="4" presStyleCnt="6" custScaleX="116917" custScaleY="105807" custRadScaleRad="100375" custRadScaleInc="42853">
        <dgm:presLayoutVars>
          <dgm:bulletEnabled val="1"/>
        </dgm:presLayoutVars>
      </dgm:prSet>
      <dgm:spPr/>
      <dgm:t>
        <a:bodyPr/>
        <a:lstStyle/>
        <a:p>
          <a:endParaRPr lang="en-US"/>
        </a:p>
      </dgm:t>
    </dgm:pt>
    <dgm:pt modelId="{724DBEE1-38C3-4441-911A-C6A8B3ECD839}" type="pres">
      <dgm:prSet presAssocID="{8706A8CF-8818-4387-8F30-E589E7C81819}" presName="spNode" presStyleCnt="0"/>
      <dgm:spPr/>
    </dgm:pt>
    <dgm:pt modelId="{15A4069E-65F8-4C6E-BE6F-220CC3D99173}" type="pres">
      <dgm:prSet presAssocID="{52638B7E-E121-45B4-B7DE-86765A514891}" presName="sibTrans" presStyleLbl="sibTrans1D1" presStyleIdx="4" presStyleCnt="6"/>
      <dgm:spPr/>
      <dgm:t>
        <a:bodyPr/>
        <a:lstStyle/>
        <a:p>
          <a:endParaRPr lang="en-US"/>
        </a:p>
      </dgm:t>
    </dgm:pt>
    <dgm:pt modelId="{285D7E37-D9BD-4024-BC72-1BBB5B2DE22E}" type="pres">
      <dgm:prSet presAssocID="{171C8CC9-839F-45EF-B516-B3C3662BDE5C}" presName="node" presStyleLbl="node1" presStyleIdx="5" presStyleCnt="6" custScaleX="158182" custScaleY="105807" custRadScaleRad="102606" custRadScaleInc="-25522">
        <dgm:presLayoutVars>
          <dgm:bulletEnabled val="1"/>
        </dgm:presLayoutVars>
      </dgm:prSet>
      <dgm:spPr/>
      <dgm:t>
        <a:bodyPr/>
        <a:lstStyle/>
        <a:p>
          <a:endParaRPr lang="en-US"/>
        </a:p>
      </dgm:t>
    </dgm:pt>
    <dgm:pt modelId="{9F4323AD-FD5A-4868-9C1F-70D670BE8DC8}" type="pres">
      <dgm:prSet presAssocID="{171C8CC9-839F-45EF-B516-B3C3662BDE5C}" presName="spNode" presStyleCnt="0"/>
      <dgm:spPr/>
    </dgm:pt>
    <dgm:pt modelId="{4D7518C9-DCBA-4D9F-80E7-D62DAFD4C77E}" type="pres">
      <dgm:prSet presAssocID="{8588CEA6-237B-4E47-BD90-5A5AE691D6BB}" presName="sibTrans" presStyleLbl="sibTrans1D1" presStyleIdx="5" presStyleCnt="6"/>
      <dgm:spPr/>
      <dgm:t>
        <a:bodyPr/>
        <a:lstStyle/>
        <a:p>
          <a:endParaRPr lang="en-US"/>
        </a:p>
      </dgm:t>
    </dgm:pt>
  </dgm:ptLst>
  <dgm:cxnLst>
    <dgm:cxn modelId="{CAF208EC-E9EB-4836-8171-041AFF62C69D}" type="presOf" srcId="{8706A8CF-8818-4387-8F30-E589E7C81819}" destId="{4C0F0C23-51A3-4860-9E09-6220C3E180E5}" srcOrd="0" destOrd="0" presId="urn:microsoft.com/office/officeart/2005/8/layout/cycle5"/>
    <dgm:cxn modelId="{04029B23-9211-40EA-B83C-3F61829D352B}" srcId="{204BDCD7-ECA5-4855-BF38-D0B60D64EB24}" destId="{8BB699AD-6B4E-4562-913E-E64FEFED88FE}" srcOrd="1" destOrd="0" parTransId="{B6090EB3-E59B-4158-A0AA-52CA9AA4B4AA}" sibTransId="{516C06E2-2602-400E-956D-44458138DE1F}"/>
    <dgm:cxn modelId="{37CB5714-46AB-4504-ACD5-32783CC1971D}" type="presOf" srcId="{8588CEA6-237B-4E47-BD90-5A5AE691D6BB}" destId="{4D7518C9-DCBA-4D9F-80E7-D62DAFD4C77E}" srcOrd="0" destOrd="0" presId="urn:microsoft.com/office/officeart/2005/8/layout/cycle5"/>
    <dgm:cxn modelId="{1B6FDD05-9A76-46B2-8314-224FEBFB8075}" srcId="{204BDCD7-ECA5-4855-BF38-D0B60D64EB24}" destId="{905D6123-4916-43AB-92D4-507D8B425AB1}" srcOrd="3" destOrd="0" parTransId="{40F293A3-6725-4D26-94A5-BCE83BB4C29C}" sibTransId="{FD232EA8-CBD8-4003-8CEA-22F983CCF828}"/>
    <dgm:cxn modelId="{68C33146-224C-4529-9615-07419BC12458}" type="presOf" srcId="{204BDCD7-ECA5-4855-BF38-D0B60D64EB24}" destId="{74725EFB-2943-4159-9A31-B3CE04A57C86}" srcOrd="0" destOrd="0" presId="urn:microsoft.com/office/officeart/2005/8/layout/cycle5"/>
    <dgm:cxn modelId="{1CDABE86-8975-4C85-A2B4-B517768E7FAA}" type="presOf" srcId="{A73263EB-76CE-4A72-9B5A-DACB777B0B7C}" destId="{40E5ABA5-8EBB-4904-BF19-BADA06FD9C4B}" srcOrd="0" destOrd="0" presId="urn:microsoft.com/office/officeart/2005/8/layout/cycle5"/>
    <dgm:cxn modelId="{7DC609F1-8635-490B-97B4-71CDA0893676}" srcId="{204BDCD7-ECA5-4855-BF38-D0B60D64EB24}" destId="{171C8CC9-839F-45EF-B516-B3C3662BDE5C}" srcOrd="5" destOrd="0" parTransId="{944E4229-9387-41AE-9DA0-6D3CA56F1CC9}" sibTransId="{8588CEA6-237B-4E47-BD90-5A5AE691D6BB}"/>
    <dgm:cxn modelId="{BE129FE9-3C5A-483F-84DF-6549B6C2ABAA}" type="presOf" srcId="{52638B7E-E121-45B4-B7DE-86765A514891}" destId="{15A4069E-65F8-4C6E-BE6F-220CC3D99173}" srcOrd="0" destOrd="0" presId="urn:microsoft.com/office/officeart/2005/8/layout/cycle5"/>
    <dgm:cxn modelId="{8C5DF6E1-17FC-49D8-9745-81E67AFF1B74}" type="presOf" srcId="{125DED40-2D7E-44BC-9E68-7B798FE53C43}" destId="{296EDFA6-0584-4608-8E1E-22D5D1AE53B0}" srcOrd="0" destOrd="0" presId="urn:microsoft.com/office/officeart/2005/8/layout/cycle5"/>
    <dgm:cxn modelId="{77942190-4BA7-46BA-A8A5-E013F247124F}" srcId="{204BDCD7-ECA5-4855-BF38-D0B60D64EB24}" destId="{8706A8CF-8818-4387-8F30-E589E7C81819}" srcOrd="4" destOrd="0" parTransId="{09C5DDC0-25BA-4EB6-AA03-509FF294D841}" sibTransId="{52638B7E-E121-45B4-B7DE-86765A514891}"/>
    <dgm:cxn modelId="{4D66874A-D150-4DCA-81B1-DB8E2703D8BC}" type="presOf" srcId="{905D6123-4916-43AB-92D4-507D8B425AB1}" destId="{9BE7AAA1-A386-452F-9C19-93D9C488483D}" srcOrd="0" destOrd="0" presId="urn:microsoft.com/office/officeart/2005/8/layout/cycle5"/>
    <dgm:cxn modelId="{C79F5652-2338-4B03-8D7A-C880460A0977}" type="presOf" srcId="{171C8CC9-839F-45EF-B516-B3C3662BDE5C}" destId="{285D7E37-D9BD-4024-BC72-1BBB5B2DE22E}" srcOrd="0" destOrd="0" presId="urn:microsoft.com/office/officeart/2005/8/layout/cycle5"/>
    <dgm:cxn modelId="{6675CCE3-07BF-4A3E-A019-1251EBCA8A70}" srcId="{204BDCD7-ECA5-4855-BF38-D0B60D64EB24}" destId="{B8BD4E12-262E-45B5-8E28-BAFC3599B9AD}" srcOrd="0" destOrd="0" parTransId="{52C3FE1F-9F9C-439D-B120-EFE9A5837132}" sibTransId="{3CA33F65-D053-48E8-82F7-520034782400}"/>
    <dgm:cxn modelId="{C2FB100A-2CB5-4006-8DCA-849BF8B3292A}" srcId="{204BDCD7-ECA5-4855-BF38-D0B60D64EB24}" destId="{A73263EB-76CE-4A72-9B5A-DACB777B0B7C}" srcOrd="2" destOrd="0" parTransId="{3EE1CC66-23A2-4FD5-847C-9F1BAE5D0AF8}" sibTransId="{125DED40-2D7E-44BC-9E68-7B798FE53C43}"/>
    <dgm:cxn modelId="{858DA42D-102E-414F-87A9-8C66F9FB3259}" type="presOf" srcId="{B8BD4E12-262E-45B5-8E28-BAFC3599B9AD}" destId="{F4DEFC1C-CAA5-4176-B7AB-FD181FA893C6}" srcOrd="0" destOrd="0" presId="urn:microsoft.com/office/officeart/2005/8/layout/cycle5"/>
    <dgm:cxn modelId="{056DB42B-35C0-4259-9A8C-080F4A96206F}" type="presOf" srcId="{FD232EA8-CBD8-4003-8CEA-22F983CCF828}" destId="{95817AFD-F399-4D80-BB2D-2C649A663ED0}" srcOrd="0" destOrd="0" presId="urn:microsoft.com/office/officeart/2005/8/layout/cycle5"/>
    <dgm:cxn modelId="{9DCFCB36-317C-49C3-93AC-119BCA37EA6C}" type="presOf" srcId="{3CA33F65-D053-48E8-82F7-520034782400}" destId="{E408AEF1-5134-4B0B-B3AC-FF6FD43F4D9A}" srcOrd="0" destOrd="0" presId="urn:microsoft.com/office/officeart/2005/8/layout/cycle5"/>
    <dgm:cxn modelId="{AAF2DD63-1BE7-48A6-AA89-3622CB5879C6}" type="presOf" srcId="{516C06E2-2602-400E-956D-44458138DE1F}" destId="{8626800B-CBF3-49DF-935C-6EA1955F6D20}" srcOrd="0" destOrd="0" presId="urn:microsoft.com/office/officeart/2005/8/layout/cycle5"/>
    <dgm:cxn modelId="{93CFAEDB-B77D-461F-8FEB-2869267E8340}" type="presOf" srcId="{8BB699AD-6B4E-4562-913E-E64FEFED88FE}" destId="{871DA48B-C3C6-4F0B-84CB-74BC83710DE1}" srcOrd="0" destOrd="0" presId="urn:microsoft.com/office/officeart/2005/8/layout/cycle5"/>
    <dgm:cxn modelId="{194840AF-B0F2-4667-BC1B-C70BC39B5618}" type="presParOf" srcId="{74725EFB-2943-4159-9A31-B3CE04A57C86}" destId="{F4DEFC1C-CAA5-4176-B7AB-FD181FA893C6}" srcOrd="0" destOrd="0" presId="urn:microsoft.com/office/officeart/2005/8/layout/cycle5"/>
    <dgm:cxn modelId="{8D4BF16C-996A-4231-AECD-DB7A372B8465}" type="presParOf" srcId="{74725EFB-2943-4159-9A31-B3CE04A57C86}" destId="{23EB9A58-8321-42DD-B183-5D0533AAB501}" srcOrd="1" destOrd="0" presId="urn:microsoft.com/office/officeart/2005/8/layout/cycle5"/>
    <dgm:cxn modelId="{15752394-68DC-4AB0-827C-2FAE9025D215}" type="presParOf" srcId="{74725EFB-2943-4159-9A31-B3CE04A57C86}" destId="{E408AEF1-5134-4B0B-B3AC-FF6FD43F4D9A}" srcOrd="2" destOrd="0" presId="urn:microsoft.com/office/officeart/2005/8/layout/cycle5"/>
    <dgm:cxn modelId="{47B1AE30-E3B2-419F-B9B2-0DDF72B1E966}" type="presParOf" srcId="{74725EFB-2943-4159-9A31-B3CE04A57C86}" destId="{871DA48B-C3C6-4F0B-84CB-74BC83710DE1}" srcOrd="3" destOrd="0" presId="urn:microsoft.com/office/officeart/2005/8/layout/cycle5"/>
    <dgm:cxn modelId="{1613C141-9445-4EBA-83E7-21DF6E28B8CD}" type="presParOf" srcId="{74725EFB-2943-4159-9A31-B3CE04A57C86}" destId="{C6C96EB0-9FBD-4613-A2E2-9BF46B0EA135}" srcOrd="4" destOrd="0" presId="urn:microsoft.com/office/officeart/2005/8/layout/cycle5"/>
    <dgm:cxn modelId="{7E8605D7-9E68-416C-B354-E21178ED8397}" type="presParOf" srcId="{74725EFB-2943-4159-9A31-B3CE04A57C86}" destId="{8626800B-CBF3-49DF-935C-6EA1955F6D20}" srcOrd="5" destOrd="0" presId="urn:microsoft.com/office/officeart/2005/8/layout/cycle5"/>
    <dgm:cxn modelId="{3CE6E8AB-80A4-46FF-A9DC-60DCC5557F60}" type="presParOf" srcId="{74725EFB-2943-4159-9A31-B3CE04A57C86}" destId="{40E5ABA5-8EBB-4904-BF19-BADA06FD9C4B}" srcOrd="6" destOrd="0" presId="urn:microsoft.com/office/officeart/2005/8/layout/cycle5"/>
    <dgm:cxn modelId="{30DA129C-0B1C-47B7-BF83-7B1264C4904B}" type="presParOf" srcId="{74725EFB-2943-4159-9A31-B3CE04A57C86}" destId="{B3A10077-E564-423E-9EFC-6A0BE1CC0ECC}" srcOrd="7" destOrd="0" presId="urn:microsoft.com/office/officeart/2005/8/layout/cycle5"/>
    <dgm:cxn modelId="{A80F6559-153D-42C2-850C-1F0D806F2002}" type="presParOf" srcId="{74725EFB-2943-4159-9A31-B3CE04A57C86}" destId="{296EDFA6-0584-4608-8E1E-22D5D1AE53B0}" srcOrd="8" destOrd="0" presId="urn:microsoft.com/office/officeart/2005/8/layout/cycle5"/>
    <dgm:cxn modelId="{A4E85B54-AA52-4162-8E6F-9C718C1F5191}" type="presParOf" srcId="{74725EFB-2943-4159-9A31-B3CE04A57C86}" destId="{9BE7AAA1-A386-452F-9C19-93D9C488483D}" srcOrd="9" destOrd="0" presId="urn:microsoft.com/office/officeart/2005/8/layout/cycle5"/>
    <dgm:cxn modelId="{DE843DF2-81E4-4711-ADD0-AF864158B7E3}" type="presParOf" srcId="{74725EFB-2943-4159-9A31-B3CE04A57C86}" destId="{255311C3-6D61-4C58-957D-0934AB8F7B2F}" srcOrd="10" destOrd="0" presId="urn:microsoft.com/office/officeart/2005/8/layout/cycle5"/>
    <dgm:cxn modelId="{C49F3C64-DB12-4295-ACFE-2F52832656DD}" type="presParOf" srcId="{74725EFB-2943-4159-9A31-B3CE04A57C86}" destId="{95817AFD-F399-4D80-BB2D-2C649A663ED0}" srcOrd="11" destOrd="0" presId="urn:microsoft.com/office/officeart/2005/8/layout/cycle5"/>
    <dgm:cxn modelId="{9FB2C8D4-08A1-4868-B75D-DDA7783A9365}" type="presParOf" srcId="{74725EFB-2943-4159-9A31-B3CE04A57C86}" destId="{4C0F0C23-51A3-4860-9E09-6220C3E180E5}" srcOrd="12" destOrd="0" presId="urn:microsoft.com/office/officeart/2005/8/layout/cycle5"/>
    <dgm:cxn modelId="{38343945-54C2-42B7-9FF1-F731E3FD4DDA}" type="presParOf" srcId="{74725EFB-2943-4159-9A31-B3CE04A57C86}" destId="{724DBEE1-38C3-4441-911A-C6A8B3ECD839}" srcOrd="13" destOrd="0" presId="urn:microsoft.com/office/officeart/2005/8/layout/cycle5"/>
    <dgm:cxn modelId="{9E981E57-0508-4737-8596-CDF44C9EF259}" type="presParOf" srcId="{74725EFB-2943-4159-9A31-B3CE04A57C86}" destId="{15A4069E-65F8-4C6E-BE6F-220CC3D99173}" srcOrd="14" destOrd="0" presId="urn:microsoft.com/office/officeart/2005/8/layout/cycle5"/>
    <dgm:cxn modelId="{1963E253-B126-4F40-B30B-550DA06DF5CE}" type="presParOf" srcId="{74725EFB-2943-4159-9A31-B3CE04A57C86}" destId="{285D7E37-D9BD-4024-BC72-1BBB5B2DE22E}" srcOrd="15" destOrd="0" presId="urn:microsoft.com/office/officeart/2005/8/layout/cycle5"/>
    <dgm:cxn modelId="{4705E75F-4135-46CD-8E72-ACFE672008F8}" type="presParOf" srcId="{74725EFB-2943-4159-9A31-B3CE04A57C86}" destId="{9F4323AD-FD5A-4868-9C1F-70D670BE8DC8}" srcOrd="16" destOrd="0" presId="urn:microsoft.com/office/officeart/2005/8/layout/cycle5"/>
    <dgm:cxn modelId="{54F8D3CA-DF74-426C-87F8-678A339ECF9B}" type="presParOf" srcId="{74725EFB-2943-4159-9A31-B3CE04A57C86}" destId="{4D7518C9-DCBA-4D9F-80E7-D62DAFD4C77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FC1C-CAA5-4176-B7AB-FD181FA893C6}">
      <dsp:nvSpPr>
        <dsp:cNvPr id="0" name=""/>
        <dsp:cNvSpPr/>
      </dsp:nvSpPr>
      <dsp:spPr>
        <a:xfrm>
          <a:off x="3597610" y="-41391"/>
          <a:ext cx="1670255" cy="747566"/>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Infected host reservoir</a:t>
          </a:r>
        </a:p>
      </dsp:txBody>
      <dsp:txXfrm>
        <a:off x="3634103" y="-4898"/>
        <a:ext cx="1597269" cy="674580"/>
      </dsp:txXfrm>
    </dsp:sp>
    <dsp:sp modelId="{E408AEF1-5134-4B0B-B3AC-FF6FD43F4D9A}">
      <dsp:nvSpPr>
        <dsp:cNvPr id="0" name=""/>
        <dsp:cNvSpPr/>
      </dsp:nvSpPr>
      <dsp:spPr>
        <a:xfrm>
          <a:off x="2750344" y="407075"/>
          <a:ext cx="3700509" cy="3700509"/>
        </a:xfrm>
        <a:custGeom>
          <a:avLst/>
          <a:gdLst/>
          <a:ahLst/>
          <a:cxnLst/>
          <a:rect l="0" t="0" r="0" b="0"/>
          <a:pathLst>
            <a:path>
              <a:moveTo>
                <a:pt x="2608616" y="162554"/>
              </a:moveTo>
              <a:arcTo wR="1850254" hR="1850254" stAng="17651795" swAng="553072"/>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71DA48B-C3C6-4F0B-84CB-74BC83710DE1}">
      <dsp:nvSpPr>
        <dsp:cNvPr id="0" name=""/>
        <dsp:cNvSpPr/>
      </dsp:nvSpPr>
      <dsp:spPr>
        <a:xfrm>
          <a:off x="5199577" y="769449"/>
          <a:ext cx="1910439" cy="1228008"/>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Site for replication of infectious agent</a:t>
          </a:r>
        </a:p>
        <a:p>
          <a:pPr lvl="0" algn="ctr" defTabSz="889000">
            <a:lnSpc>
              <a:spcPct val="90000"/>
            </a:lnSpc>
            <a:spcBef>
              <a:spcPct val="0"/>
            </a:spcBef>
            <a:spcAft>
              <a:spcPct val="35000"/>
            </a:spcAft>
          </a:pPr>
          <a:endParaRPr lang="en-US" sz="2000" kern="1200" dirty="0">
            <a:solidFill>
              <a:schemeClr val="accent1"/>
            </a:solidFill>
          </a:endParaRPr>
        </a:p>
      </dsp:txBody>
      <dsp:txXfrm>
        <a:off x="5259523" y="829395"/>
        <a:ext cx="1790547" cy="1108116"/>
      </dsp:txXfrm>
    </dsp:sp>
    <dsp:sp modelId="{8626800B-CBF3-49DF-935C-6EA1955F6D20}">
      <dsp:nvSpPr>
        <dsp:cNvPr id="0" name=""/>
        <dsp:cNvSpPr/>
      </dsp:nvSpPr>
      <dsp:spPr>
        <a:xfrm>
          <a:off x="2621722" y="163985"/>
          <a:ext cx="3700509" cy="3700509"/>
        </a:xfrm>
        <a:custGeom>
          <a:avLst/>
          <a:gdLst/>
          <a:ahLst/>
          <a:cxnLst/>
          <a:rect l="0" t="0" r="0" b="0"/>
          <a:pathLst>
            <a:path>
              <a:moveTo>
                <a:pt x="3699051" y="1923713"/>
              </a:moveTo>
              <a:arcTo wR="1850254" hR="1850254" stAng="21736520" swAng="505196"/>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E5ABA5-8EBB-4904-BF19-BADA06FD9C4B}">
      <dsp:nvSpPr>
        <dsp:cNvPr id="0" name=""/>
        <dsp:cNvSpPr/>
      </dsp:nvSpPr>
      <dsp:spPr>
        <a:xfrm>
          <a:off x="5455509" y="2445869"/>
          <a:ext cx="1412062" cy="830623"/>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Portal of exit</a:t>
          </a:r>
        </a:p>
      </dsp:txBody>
      <dsp:txXfrm>
        <a:off x="5496057" y="2486417"/>
        <a:ext cx="1330966" cy="749527"/>
      </dsp:txXfrm>
    </dsp:sp>
    <dsp:sp modelId="{296EDFA6-0584-4608-8E1E-22D5D1AE53B0}">
      <dsp:nvSpPr>
        <dsp:cNvPr id="0" name=""/>
        <dsp:cNvSpPr/>
      </dsp:nvSpPr>
      <dsp:spPr>
        <a:xfrm>
          <a:off x="2588442" y="335995"/>
          <a:ext cx="3700509" cy="3700509"/>
        </a:xfrm>
        <a:custGeom>
          <a:avLst/>
          <a:gdLst/>
          <a:ahLst/>
          <a:cxnLst/>
          <a:rect l="0" t="0" r="0" b="0"/>
          <a:pathLst>
            <a:path>
              <a:moveTo>
                <a:pt x="3222566" y="3091304"/>
              </a:moveTo>
              <a:arcTo wR="1850254" hR="1850254" stAng="2527476" swAng="110534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E7AAA1-A386-452F-9C19-93D9C488483D}">
      <dsp:nvSpPr>
        <dsp:cNvPr id="0" name=""/>
        <dsp:cNvSpPr/>
      </dsp:nvSpPr>
      <dsp:spPr>
        <a:xfrm>
          <a:off x="3139424" y="3519599"/>
          <a:ext cx="2035031" cy="996752"/>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Mode of transmission</a:t>
          </a:r>
        </a:p>
      </dsp:txBody>
      <dsp:txXfrm>
        <a:off x="3188081" y="3568256"/>
        <a:ext cx="1937717" cy="899438"/>
      </dsp:txXfrm>
    </dsp:sp>
    <dsp:sp modelId="{95817AFD-F399-4D80-BB2D-2C649A663ED0}">
      <dsp:nvSpPr>
        <dsp:cNvPr id="0" name=""/>
        <dsp:cNvSpPr/>
      </dsp:nvSpPr>
      <dsp:spPr>
        <a:xfrm>
          <a:off x="2572971" y="331141"/>
          <a:ext cx="3700509" cy="3700509"/>
        </a:xfrm>
        <a:custGeom>
          <a:avLst/>
          <a:gdLst/>
          <a:ahLst/>
          <a:cxnLst/>
          <a:rect l="0" t="0" r="0" b="0"/>
          <a:pathLst>
            <a:path>
              <a:moveTo>
                <a:pt x="526478" y="3142949"/>
              </a:moveTo>
              <a:arcTo wR="1850254" hR="1850254" stAng="8140836" swAng="361548"/>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0F0C23-51A3-4860-9E09-6220C3E180E5}">
      <dsp:nvSpPr>
        <dsp:cNvPr id="0" name=""/>
        <dsp:cNvSpPr/>
      </dsp:nvSpPr>
      <dsp:spPr>
        <a:xfrm>
          <a:off x="1997903" y="2445869"/>
          <a:ext cx="1412062" cy="830623"/>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Portal of entry</a:t>
          </a:r>
        </a:p>
      </dsp:txBody>
      <dsp:txXfrm>
        <a:off x="2038451" y="2486417"/>
        <a:ext cx="1330966" cy="749527"/>
      </dsp:txXfrm>
    </dsp:sp>
    <dsp:sp modelId="{15A4069E-65F8-4C6E-BE6F-220CC3D99173}">
      <dsp:nvSpPr>
        <dsp:cNvPr id="0" name=""/>
        <dsp:cNvSpPr/>
      </dsp:nvSpPr>
      <dsp:spPr>
        <a:xfrm>
          <a:off x="2554406" y="213506"/>
          <a:ext cx="3700509" cy="3700509"/>
        </a:xfrm>
        <a:custGeom>
          <a:avLst/>
          <a:gdLst/>
          <a:ahLst/>
          <a:cxnLst/>
          <a:rect l="0" t="0" r="0" b="0"/>
          <a:pathLst>
            <a:path>
              <a:moveTo>
                <a:pt x="17597" y="2104834"/>
              </a:moveTo>
              <a:arcTo wR="1850254" hR="1850254" stAng="10325490" swAng="72798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5D7E37-D9BD-4024-BC72-1BBB5B2DE22E}">
      <dsp:nvSpPr>
        <dsp:cNvPr id="0" name=""/>
        <dsp:cNvSpPr/>
      </dsp:nvSpPr>
      <dsp:spPr>
        <a:xfrm>
          <a:off x="1755458" y="968142"/>
          <a:ext cx="1910439" cy="830623"/>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Susceptible host</a:t>
          </a:r>
        </a:p>
      </dsp:txBody>
      <dsp:txXfrm>
        <a:off x="1796006" y="1008690"/>
        <a:ext cx="1829343" cy="749527"/>
      </dsp:txXfrm>
    </dsp:sp>
    <dsp:sp modelId="{4D7518C9-DCBA-4D9F-80E7-D62DAFD4C77E}">
      <dsp:nvSpPr>
        <dsp:cNvPr id="0" name=""/>
        <dsp:cNvSpPr/>
      </dsp:nvSpPr>
      <dsp:spPr>
        <a:xfrm>
          <a:off x="2473237" y="383252"/>
          <a:ext cx="3700509" cy="3700509"/>
        </a:xfrm>
        <a:custGeom>
          <a:avLst/>
          <a:gdLst/>
          <a:ahLst/>
          <a:cxnLst/>
          <a:rect l="0" t="0" r="0" b="0"/>
          <a:pathLst>
            <a:path>
              <a:moveTo>
                <a:pt x="608952" y="478172"/>
              </a:moveTo>
              <a:arcTo wR="1850254" hR="1850254" stAng="13671889" swAng="859193"/>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B31DD-7758-4516-B64E-1FED57166AEE}" type="datetimeFigureOut">
              <a:rPr lang="en-AU" smtClean="0"/>
              <a:t>24/06/2022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0107F-A2CD-43A3-93D1-0C4FD19F00CC}" type="slidenum">
              <a:rPr lang="en-AU" smtClean="0"/>
              <a:t>‹#›</a:t>
            </a:fld>
            <a:endParaRPr lang="en-AU"/>
          </a:p>
        </p:txBody>
      </p:sp>
    </p:spTree>
    <p:extLst>
      <p:ext uri="{BB962C8B-B14F-4D97-AF65-F5344CB8AC3E}">
        <p14:creationId xmlns:p14="http://schemas.microsoft.com/office/powerpoint/2010/main" val="176257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505499E-6480-4B9C-BE7E-7FC9D2C0B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48D0BAA-F9F7-4E14-B48C-5C0178EEB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BAEB4673-FF30-4334-944F-0023BDDCC3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FCCBA22-481A-4E06-BE55-BDDD5129408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504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638719-5AE0-4F50-B61E-4D0B3279E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6730D6C-F211-4826-84B6-4BC3D8D0D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a:extLst>
              <a:ext uri="{FF2B5EF4-FFF2-40B4-BE49-F238E27FC236}">
                <a16:creationId xmlns:a16="http://schemas.microsoft.com/office/drawing/2014/main" id="{FFB59AF9-EDC1-4E66-914B-F171B262D0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0A37860-EE40-43F6-A518-E6C2B5118BB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9638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0AAC8E6-0C39-4D16-A238-4970DEC60E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ECBA41CF-E3BC-4BCD-A1B0-5431B36A73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818982C7-5AE7-4B12-92CF-8303A13B2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229AA39-AD8E-4976-BE6A-DB4A0A7EED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2657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D54E402-7CE8-495D-B1DD-182B57958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C59F794-C5D8-4DC3-8338-DECC78754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E950E5F8-9A0B-414A-81D2-83F2BA0C4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1A5A27A-669A-40E4-8925-8EED4AB976F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0325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F20945E-5B47-45BD-A4F8-6E557124BC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3B11037C-5C49-476E-AAC0-142FB56362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a:extLst>
              <a:ext uri="{FF2B5EF4-FFF2-40B4-BE49-F238E27FC236}">
                <a16:creationId xmlns:a16="http://schemas.microsoft.com/office/drawing/2014/main" id="{D27BDF36-E060-4CF8-954A-763B1E2C1B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CEE744-ABB4-47C5-A694-BB2008870F3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0815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50B60E8-12D0-41B4-8262-E7A1172FE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A775091-790A-4657-8C43-669362B2F1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0CA40736-25AE-4295-A43D-ED52DC8E7C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074E33F-35E2-4E20-9FA5-AA2E8801456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113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EBB50A3-CE69-462D-B0B8-30FFCE3CC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C0F31DF6-5B28-477A-9F05-45415C6C0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C7158A3E-0858-4985-90EE-BEEC6E0740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D5F822-88B3-47D3-9AF5-5557A806A74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8927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E85DCEF-1F11-4025-8654-8287A73604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59F1D54-E957-4B4B-BCF2-8B17D82C0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25F411BB-E494-4A63-A798-5D0159CFF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780D8D2-ACB2-4909-A4EA-210F061671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984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18A4869-99FF-4317-A417-54E7759BF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F863A26-BD15-47A1-963F-B0F0A60CC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C76C9FA2-3E1C-43F7-A829-2742D29484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BEC3C28-EFBE-4D3D-9699-AFBB137AFA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2585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18A4869-99FF-4317-A417-54E7759BF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F863A26-BD15-47A1-963F-B0F0A60CC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C76C9FA2-3E1C-43F7-A829-2742D29484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BEC3C28-EFBE-4D3D-9699-AFBB137AFA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251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18A4869-99FF-4317-A417-54E7759BF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F863A26-BD15-47A1-963F-B0F0A60CC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C76C9FA2-3E1C-43F7-A829-2742D29484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BEC3C28-EFBE-4D3D-9699-AFBB137AFA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6774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C49EF9D-8AC5-44D3-9E3C-A69B110A2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DAF186A-7352-47B1-B402-19DBEEBA4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5BBA16FE-439C-44A6-9B57-320754EB5E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5C10DC6-A61A-4BEA-A4A3-35DC7E1EA03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157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6B0872B-3061-457B-AC6C-B22518AA5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E54DB8F-D9F3-4F02-BFE2-E060D1162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4B0CFD7A-EC2C-4F9D-8FAB-A9057B04E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1125C78-470A-4426-9238-C4F463D94DA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4040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3F6918F-F6E0-43E4-A099-9A96E0FE02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D08BB32-E797-4C9C-BD8B-E14621F25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CAA4EEDE-B887-4939-B179-166BE03D0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3A3CC96-78AE-486E-8BB2-AC7988AB97A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8654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CB52EE0-5CD1-4E30-B68A-745A28CE9462}" type="datetimeFigureOut">
              <a:rPr lang="en-AU" smtClean="0"/>
              <a:t>24/06/2022</a:t>
            </a:fld>
            <a:endParaRPr lang="en-A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AC4EE7A-A16F-4763-8CCB-FA679B99C5DC}" type="slidenum">
              <a:rPr lang="en-AU" smtClean="0"/>
              <a:t>‹#›</a:t>
            </a:fld>
            <a:endParaRPr lang="en-A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027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52EE0-5CD1-4E30-B68A-745A28CE9462}" type="datetimeFigureOut">
              <a:rPr lang="en-AU" smtClean="0"/>
              <a:t>24/06/2022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31227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52EE0-5CD1-4E30-B68A-745A28CE9462}" type="datetimeFigureOut">
              <a:rPr lang="en-AU" smtClean="0"/>
              <a:t>24/06/2022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35104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52EE0-5CD1-4E30-B68A-745A28CE9462}" type="datetimeFigureOut">
              <a:rPr lang="en-AU" smtClean="0"/>
              <a:t>24/06/2022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291598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CB52EE0-5CD1-4E30-B68A-745A28CE9462}" type="datetimeFigureOut">
              <a:rPr lang="en-AU" smtClean="0"/>
              <a:t>24/06/2022</a:t>
            </a:fld>
            <a:endParaRPr lang="en-A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AC4EE7A-A16F-4763-8CCB-FA679B99C5DC}" type="slidenum">
              <a:rPr lang="en-AU" smtClean="0"/>
              <a:t>‹#›</a:t>
            </a:fld>
            <a:endParaRPr lang="en-A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299983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B52EE0-5CD1-4E30-B68A-745A28CE9462}" type="datetimeFigureOut">
              <a:rPr lang="en-AU" smtClean="0"/>
              <a:t>24/06/2022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37439737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B52EE0-5CD1-4E30-B68A-745A28CE9462}" type="datetimeFigureOut">
              <a:rPr lang="en-AU" smtClean="0"/>
              <a:t>24/06/2022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24946010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B52EE0-5CD1-4E30-B68A-745A28CE9462}" type="datetimeFigureOut">
              <a:rPr lang="en-AU" smtClean="0"/>
              <a:t>24/06/2022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412702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52EE0-5CD1-4E30-B68A-745A28CE9462}" type="datetimeFigureOut">
              <a:rPr lang="en-AU" smtClean="0"/>
              <a:t>24/06/2022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355492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ECB52EE0-5CD1-4E30-B68A-745A28CE9462}" type="datetimeFigureOut">
              <a:rPr lang="en-AU" smtClean="0"/>
              <a:t>24/06/2022</a:t>
            </a:fld>
            <a:endParaRPr lang="en-AU"/>
          </a:p>
        </p:txBody>
      </p:sp>
      <p:sp>
        <p:nvSpPr>
          <p:cNvPr id="6" name="Footer Placeholder 5"/>
          <p:cNvSpPr>
            <a:spLocks noGrp="1"/>
          </p:cNvSpPr>
          <p:nvPr>
            <p:ph type="ftr" sz="quarter" idx="11"/>
          </p:nvPr>
        </p:nvSpPr>
        <p:spPr>
          <a:xfrm>
            <a:off x="2103620" y="6375679"/>
            <a:ext cx="3482179" cy="345796"/>
          </a:xfrm>
        </p:spPr>
        <p:txBody>
          <a:bodyPr/>
          <a:lstStyle/>
          <a:p>
            <a:endParaRPr lang="en-AU"/>
          </a:p>
        </p:txBody>
      </p:sp>
      <p:sp>
        <p:nvSpPr>
          <p:cNvPr id="7" name="Slide Number Placeholder 6"/>
          <p:cNvSpPr>
            <a:spLocks noGrp="1"/>
          </p:cNvSpPr>
          <p:nvPr>
            <p:ph type="sldNum" sz="quarter" idx="12"/>
          </p:nvPr>
        </p:nvSpPr>
        <p:spPr>
          <a:xfrm>
            <a:off x="5691014" y="6375679"/>
            <a:ext cx="1232456" cy="345796"/>
          </a:xfrm>
        </p:spPr>
        <p:txBody>
          <a:bodyPr/>
          <a:lstStyle/>
          <a:p>
            <a:fld id="{6AC4EE7A-A16F-4763-8CCB-FA679B99C5DC}" type="slidenum">
              <a:rPr lang="en-AU" smtClean="0"/>
              <a:t>‹#›</a:t>
            </a:fld>
            <a:endParaRPr lang="en-A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068507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ECB52EE0-5CD1-4E30-B68A-745A28CE9462}" type="datetimeFigureOut">
              <a:rPr lang="en-AU" smtClean="0"/>
              <a:t>24/06/2022</a:t>
            </a:fld>
            <a:endParaRPr lang="en-AU"/>
          </a:p>
        </p:txBody>
      </p:sp>
      <p:sp>
        <p:nvSpPr>
          <p:cNvPr id="6" name="Footer Placeholder 5"/>
          <p:cNvSpPr>
            <a:spLocks noGrp="1"/>
          </p:cNvSpPr>
          <p:nvPr>
            <p:ph type="ftr" sz="quarter" idx="11"/>
          </p:nvPr>
        </p:nvSpPr>
        <p:spPr>
          <a:xfrm>
            <a:off x="2103621" y="6375679"/>
            <a:ext cx="3482178" cy="345796"/>
          </a:xfrm>
        </p:spPr>
        <p:txBody>
          <a:bodyPr/>
          <a:lstStyle/>
          <a:p>
            <a:endParaRPr lang="en-AU"/>
          </a:p>
        </p:txBody>
      </p:sp>
      <p:sp>
        <p:nvSpPr>
          <p:cNvPr id="7" name="Slide Number Placeholder 6"/>
          <p:cNvSpPr>
            <a:spLocks noGrp="1"/>
          </p:cNvSpPr>
          <p:nvPr>
            <p:ph type="sldNum" sz="quarter" idx="12"/>
          </p:nvPr>
        </p:nvSpPr>
        <p:spPr>
          <a:xfrm>
            <a:off x="5687568" y="6375679"/>
            <a:ext cx="1234440" cy="345796"/>
          </a:xfrm>
        </p:spPr>
        <p:txBody>
          <a:bodyPr/>
          <a:lstStyle/>
          <a:p>
            <a:fld id="{6AC4EE7A-A16F-4763-8CCB-FA679B99C5DC}" type="slidenum">
              <a:rPr lang="en-AU" smtClean="0"/>
              <a:t>‹#›</a:t>
            </a:fld>
            <a:endParaRPr lang="en-AU"/>
          </a:p>
        </p:txBody>
      </p:sp>
    </p:spTree>
    <p:extLst>
      <p:ext uri="{BB962C8B-B14F-4D97-AF65-F5344CB8AC3E}">
        <p14:creationId xmlns:p14="http://schemas.microsoft.com/office/powerpoint/2010/main" val="71030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CB52EE0-5CD1-4E30-B68A-745A28CE9462}" type="datetimeFigureOut">
              <a:rPr lang="en-AU" smtClean="0"/>
              <a:t>24/06/2022</a:t>
            </a:fld>
            <a:endParaRPr lang="en-A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AC4EE7A-A16F-4763-8CCB-FA679B99C5DC}" type="slidenum">
              <a:rPr lang="en-AU" smtClean="0"/>
              <a:t>‹#›</a:t>
            </a:fld>
            <a:endParaRPr lang="en-A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085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hyperlink" Target="https://www.who.int/news-room/fact-sheets/detail/tuberculos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wa47eNETNn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science/white-blood-cell" TargetMode="External"/><Relationship Id="rId2" Type="http://schemas.openxmlformats.org/officeDocument/2006/relationships/hyperlink" Target="https://www.britannica.com/science/cell-biology"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cdc.europa.eu/en/tetanus/fac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dpi.nsw.gov.au/agriculture/horticulture/pests-diseases-hort/information-for-multiple-crops/crown-gall-of-pla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Bacteria &amp; bacterial diseases</a:t>
            </a:r>
          </a:p>
        </p:txBody>
      </p:sp>
      <p:sp>
        <p:nvSpPr>
          <p:cNvPr id="3" name="Subtitle 2"/>
          <p:cNvSpPr>
            <a:spLocks noGrp="1"/>
          </p:cNvSpPr>
          <p:nvPr>
            <p:ph type="subTitle" idx="1"/>
          </p:nvPr>
        </p:nvSpPr>
        <p:spPr/>
        <p:txBody>
          <a:bodyPr/>
          <a:lstStyle/>
          <a:p>
            <a:r>
              <a:rPr lang="en-AU" dirty="0"/>
              <a:t>Ms </a:t>
            </a:r>
            <a:r>
              <a:rPr lang="en-AU" dirty="0" err="1"/>
              <a:t>rayner</a:t>
            </a:r>
            <a:r>
              <a:rPr lang="en-AU" dirty="0"/>
              <a:t> 2022</a:t>
            </a:r>
          </a:p>
        </p:txBody>
      </p:sp>
    </p:spTree>
    <p:extLst>
      <p:ext uri="{BB962C8B-B14F-4D97-AF65-F5344CB8AC3E}">
        <p14:creationId xmlns:p14="http://schemas.microsoft.com/office/powerpoint/2010/main" val="349831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4E10CC-66FE-4C0C-BB4C-CC49BE942CCC}"/>
              </a:ext>
            </a:extLst>
          </p:cNvPr>
          <p:cNvSpPr>
            <a:spLocks noGrp="1"/>
          </p:cNvSpPr>
          <p:nvPr>
            <p:ph type="title"/>
          </p:nvPr>
        </p:nvSpPr>
        <p:spPr>
          <a:xfrm>
            <a:off x="3408241" y="4967896"/>
            <a:ext cx="8321711" cy="1012031"/>
          </a:xfrm>
        </p:spPr>
        <p:txBody>
          <a:bodyPr>
            <a:normAutofit fontScale="90000"/>
          </a:bodyPr>
          <a:lstStyle/>
          <a:p>
            <a:pPr>
              <a:spcBef>
                <a:spcPts val="1800"/>
              </a:spcBef>
              <a:spcAft>
                <a:spcPts val="1800"/>
              </a:spcAft>
              <a:defRPr/>
            </a:pPr>
            <a:r>
              <a:rPr lang="en-AU" dirty="0"/>
              <a:t>Life Cycle – Pathogenic bacteria</a:t>
            </a:r>
            <a:br>
              <a:rPr lang="en-AU" dirty="0"/>
            </a:br>
            <a:endParaRPr lang="en-AU" dirty="0"/>
          </a:p>
        </p:txBody>
      </p:sp>
    </p:spTree>
    <p:extLst>
      <p:ext uri="{BB962C8B-B14F-4D97-AF65-F5344CB8AC3E}">
        <p14:creationId xmlns:p14="http://schemas.microsoft.com/office/powerpoint/2010/main" val="1771867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85DEED-A43F-451C-BA6C-7837EBAA53B8}"/>
              </a:ext>
            </a:extLst>
          </p:cNvPr>
          <p:cNvSpPr txBox="1">
            <a:spLocks/>
          </p:cNvSpPr>
          <p:nvPr/>
        </p:nvSpPr>
        <p:spPr bwMode="gray">
          <a:xfrm>
            <a:off x="1752600" y="198608"/>
            <a:ext cx="6172200" cy="51435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defTabSz="685800">
              <a:lnSpc>
                <a:spcPts val="1800"/>
              </a:lnSpc>
              <a:defRPr/>
            </a:pPr>
            <a:r>
              <a:rPr lang="en-AU" sz="2400" b="1" kern="0" dirty="0">
                <a:solidFill>
                  <a:srgbClr val="013658"/>
                </a:solidFill>
                <a:latin typeface="Arial"/>
              </a:rPr>
              <a:t>Tuberculosis (TB)</a:t>
            </a:r>
          </a:p>
        </p:txBody>
      </p:sp>
      <p:sp>
        <p:nvSpPr>
          <p:cNvPr id="72708" name="Rectangle 1">
            <a:extLst>
              <a:ext uri="{FF2B5EF4-FFF2-40B4-BE49-F238E27FC236}">
                <a16:creationId xmlns:a16="http://schemas.microsoft.com/office/drawing/2014/main" id="{2EC94272-A1D9-4AF6-99AD-BA63C696A0E5}"/>
              </a:ext>
            </a:extLst>
          </p:cNvPr>
          <p:cNvSpPr>
            <a:spLocks noChangeArrowheads="1"/>
          </p:cNvSpPr>
          <p:nvPr/>
        </p:nvSpPr>
        <p:spPr bwMode="auto">
          <a:xfrm>
            <a:off x="1370214" y="944470"/>
            <a:ext cx="8915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200" dirty="0">
                <a:solidFill>
                  <a:srgbClr val="000000"/>
                </a:solidFill>
              </a:rPr>
              <a:t>The disease tuberculosis (TB) is caused by the infectious bacterium, </a:t>
            </a:r>
            <a:r>
              <a:rPr lang="en-AU" altLang="en-US" sz="2200" i="1" dirty="0">
                <a:solidFill>
                  <a:srgbClr val="FF0000"/>
                </a:solidFill>
              </a:rPr>
              <a:t>Mycobacterium tuberculosis</a:t>
            </a:r>
            <a:r>
              <a:rPr lang="en-AU" altLang="en-US" sz="2200" dirty="0">
                <a:solidFill>
                  <a:srgbClr val="FF0000"/>
                </a:solidFill>
              </a:rPr>
              <a:t>. </a:t>
            </a:r>
          </a:p>
          <a:p>
            <a:pPr defTabSz="685800"/>
            <a:endParaRPr lang="en-AU" altLang="en-US" sz="2200" dirty="0">
              <a:solidFill>
                <a:srgbClr val="FF0000"/>
              </a:solidFill>
            </a:endParaRPr>
          </a:p>
          <a:p>
            <a:pPr defTabSz="685800"/>
            <a:r>
              <a:rPr lang="en-AU" altLang="en-US" sz="2200" dirty="0">
                <a:solidFill>
                  <a:srgbClr val="000000"/>
                </a:solidFill>
              </a:rPr>
              <a:t>It is not common in Australia, but is very common in many developing countries. </a:t>
            </a:r>
          </a:p>
        </p:txBody>
      </p:sp>
      <p:pic>
        <p:nvPicPr>
          <p:cNvPr id="72709" name="Picture 2">
            <a:extLst>
              <a:ext uri="{FF2B5EF4-FFF2-40B4-BE49-F238E27FC236}">
                <a16:creationId xmlns:a16="http://schemas.microsoft.com/office/drawing/2014/main" id="{C0CF3342-6F5F-4B71-B2E0-0700629C7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488363"/>
            <a:ext cx="3224213" cy="218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3">
            <a:extLst>
              <a:ext uri="{FF2B5EF4-FFF2-40B4-BE49-F238E27FC236}">
                <a16:creationId xmlns:a16="http://schemas.microsoft.com/office/drawing/2014/main" id="{1ED64816-FE23-4498-805C-327500FAB791}"/>
              </a:ext>
            </a:extLst>
          </p:cNvPr>
          <p:cNvSpPr>
            <a:spLocks noChangeArrowheads="1"/>
          </p:cNvSpPr>
          <p:nvPr/>
        </p:nvSpPr>
        <p:spPr bwMode="auto">
          <a:xfrm>
            <a:off x="1370214" y="2961086"/>
            <a:ext cx="350693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200" dirty="0">
                <a:solidFill>
                  <a:srgbClr val="000000"/>
                </a:solidFill>
              </a:rPr>
              <a:t>The </a:t>
            </a:r>
            <a:r>
              <a:rPr lang="en-AU" altLang="en-US" sz="2200" dirty="0">
                <a:solidFill>
                  <a:srgbClr val="FF0000"/>
                </a:solidFill>
              </a:rPr>
              <a:t>tubercle-producing, rod-shaped bacterium</a:t>
            </a:r>
            <a:r>
              <a:rPr lang="en-AU" altLang="en-US" sz="2200" dirty="0">
                <a:solidFill>
                  <a:srgbClr val="000000"/>
                </a:solidFill>
              </a:rPr>
              <a:t> mainly affects the lungs of the respiratory system. </a:t>
            </a:r>
          </a:p>
          <a:p>
            <a:pPr defTabSz="685800"/>
            <a:endParaRPr lang="en-AU" altLang="en-US" sz="2200" dirty="0">
              <a:solidFill>
                <a:srgbClr val="000000"/>
              </a:solidFill>
            </a:endParaRPr>
          </a:p>
          <a:p>
            <a:pPr defTabSz="685800"/>
            <a:r>
              <a:rPr lang="en-AU" altLang="en-US" sz="2200" dirty="0">
                <a:solidFill>
                  <a:srgbClr val="000000"/>
                </a:solidFill>
              </a:rPr>
              <a:t>(A tubercle is a small round structure made of cells that is produced as a result of the infection.) </a:t>
            </a:r>
          </a:p>
        </p:txBody>
      </p:sp>
      <p:sp>
        <p:nvSpPr>
          <p:cNvPr id="8" name="TextBox 1">
            <a:extLst>
              <a:ext uri="{FF2B5EF4-FFF2-40B4-BE49-F238E27FC236}">
                <a16:creationId xmlns:a16="http://schemas.microsoft.com/office/drawing/2014/main" id="{D553197D-54B0-47A5-A9A7-C3324F839B9E}"/>
              </a:ext>
            </a:extLst>
          </p:cNvPr>
          <p:cNvSpPr txBox="1"/>
          <p:nvPr/>
        </p:nvSpPr>
        <p:spPr>
          <a:xfrm rot="16200000">
            <a:off x="7687431" y="4442758"/>
            <a:ext cx="1401346" cy="184666"/>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685800">
              <a:defRPr/>
            </a:pPr>
            <a:r>
              <a:rPr lang="en-AU" sz="600" dirty="0" err="1">
                <a:solidFill>
                  <a:srgbClr val="FFFFFF">
                    <a:lumMod val="50000"/>
                  </a:srgbClr>
                </a:solidFill>
              </a:rPr>
              <a:t>Alamy</a:t>
            </a:r>
            <a:r>
              <a:rPr lang="en-AU" sz="600" dirty="0">
                <a:solidFill>
                  <a:srgbClr val="FFFFFF">
                    <a:lumMod val="50000"/>
                  </a:srgbClr>
                </a:solidFill>
              </a:rPr>
              <a:t> Stock Photo/Scott </a:t>
            </a:r>
            <a:r>
              <a:rPr lang="en-AU" sz="600" dirty="0" err="1">
                <a:solidFill>
                  <a:srgbClr val="FFFFFF">
                    <a:lumMod val="50000"/>
                  </a:srgbClr>
                </a:solidFill>
              </a:rPr>
              <a:t>Camazine</a:t>
            </a:r>
            <a:endParaRPr lang="en-AU" sz="600" dirty="0">
              <a:solidFill>
                <a:srgbClr val="FFFFFF">
                  <a:lumMod val="50000"/>
                </a:srgbClr>
              </a:solidFill>
            </a:endParaRPr>
          </a:p>
        </p:txBody>
      </p:sp>
      <p:pic>
        <p:nvPicPr>
          <p:cNvPr id="1026" name="Picture 2" descr="Tuberculosis (TB) - Infectious Diseases - MSD Manual Professional Edition">
            <a:extLst>
              <a:ext uri="{FF2B5EF4-FFF2-40B4-BE49-F238E27FC236}">
                <a16:creationId xmlns:a16="http://schemas.microsoft.com/office/drawing/2014/main" id="{8F58F96C-0742-7343-B0B3-36088E484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900" y="3352801"/>
            <a:ext cx="3828677" cy="328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042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sz="2400" i="1" dirty="0"/>
              <a:t>Mycobacterium tuberculosis </a:t>
            </a:r>
            <a:r>
              <a:rPr lang="en-AU" altLang="en-US" sz="2400" dirty="0"/>
              <a:t>Structure</a:t>
            </a:r>
            <a:endParaRPr lang="en-AU" sz="2400" dirty="0"/>
          </a:p>
        </p:txBody>
      </p:sp>
      <p:pic>
        <p:nvPicPr>
          <p:cNvPr id="3074" name="Picture 2" descr="https://www.intechopen.com/media/chapter/55940/media/F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0691" y="1504604"/>
            <a:ext cx="6998036" cy="43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7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4A54615-AF4D-4BBC-85CD-AAAA945EFCFE}"/>
              </a:ext>
            </a:extLst>
          </p:cNvPr>
          <p:cNvSpPr>
            <a:spLocks noGrp="1" noChangeArrowheads="1"/>
          </p:cNvSpPr>
          <p:nvPr>
            <p:ph type="title"/>
          </p:nvPr>
        </p:nvSpPr>
        <p:spPr/>
        <p:txBody>
          <a:bodyPr/>
          <a:lstStyle/>
          <a:p>
            <a:r>
              <a:rPr lang="en-AU" altLang="en-US" sz="2400" b="1" dirty="0"/>
              <a:t>Tuberculosis mode of transmission</a:t>
            </a:r>
          </a:p>
        </p:txBody>
      </p:sp>
      <p:sp>
        <p:nvSpPr>
          <p:cNvPr id="74756" name="Rectangle 1">
            <a:extLst>
              <a:ext uri="{FF2B5EF4-FFF2-40B4-BE49-F238E27FC236}">
                <a16:creationId xmlns:a16="http://schemas.microsoft.com/office/drawing/2014/main" id="{CC1346D8-4269-4612-99FC-26781DCB28AA}"/>
              </a:ext>
            </a:extLst>
          </p:cNvPr>
          <p:cNvSpPr>
            <a:spLocks noChangeArrowheads="1"/>
          </p:cNvSpPr>
          <p:nvPr/>
        </p:nvSpPr>
        <p:spPr bwMode="auto">
          <a:xfrm>
            <a:off x="1566041" y="1128451"/>
            <a:ext cx="8839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200" dirty="0">
                <a:solidFill>
                  <a:srgbClr val="000000"/>
                </a:solidFill>
              </a:rPr>
              <a:t>When a person with tuberculosis coughs, </a:t>
            </a:r>
            <a:r>
              <a:rPr lang="en-AU" altLang="en-US" sz="2200" dirty="0">
                <a:solidFill>
                  <a:srgbClr val="FF0000"/>
                </a:solidFill>
              </a:rPr>
              <a:t>tubercle bacilli are transported in fine droplets from the infected human host’s lungs into the air</a:t>
            </a:r>
            <a:r>
              <a:rPr lang="en-AU" altLang="en-US" sz="2200" dirty="0">
                <a:solidFill>
                  <a:srgbClr val="000000"/>
                </a:solidFill>
              </a:rPr>
              <a:t>, from where they can be </a:t>
            </a:r>
            <a:r>
              <a:rPr lang="en-AU" altLang="en-US" sz="2200" dirty="0">
                <a:solidFill>
                  <a:srgbClr val="FF0000"/>
                </a:solidFill>
              </a:rPr>
              <a:t>inhaled by a susceptible person</a:t>
            </a:r>
            <a:r>
              <a:rPr lang="en-AU" altLang="en-US" sz="2200" dirty="0">
                <a:solidFill>
                  <a:srgbClr val="000000"/>
                </a:solidFill>
              </a:rPr>
              <a:t>.</a:t>
            </a:r>
          </a:p>
          <a:p>
            <a:pPr defTabSz="685800"/>
            <a:endParaRPr lang="en-AU" altLang="en-US" sz="2200" dirty="0">
              <a:solidFill>
                <a:srgbClr val="000000"/>
              </a:solidFill>
            </a:endParaRPr>
          </a:p>
          <a:p>
            <a:pPr defTabSz="685800"/>
            <a:r>
              <a:rPr lang="en-AU" altLang="en-US" sz="2200" dirty="0">
                <a:solidFill>
                  <a:srgbClr val="FF0000"/>
                </a:solidFill>
              </a:rPr>
              <a:t>Direct transmission via close contact occurs </a:t>
            </a:r>
            <a:r>
              <a:rPr lang="en-AU" altLang="en-US" sz="2200" dirty="0">
                <a:solidFill>
                  <a:srgbClr val="000000"/>
                </a:solidFill>
              </a:rPr>
              <a:t>when a person is standing only 1–2 metres away from the infected person and inhales the airborne droplets. </a:t>
            </a:r>
          </a:p>
          <a:p>
            <a:pPr defTabSz="685800"/>
            <a:endParaRPr lang="en-AU" altLang="en-US" sz="2200" dirty="0">
              <a:solidFill>
                <a:srgbClr val="000000"/>
              </a:solidFill>
            </a:endParaRPr>
          </a:p>
        </p:txBody>
      </p:sp>
      <p:pic>
        <p:nvPicPr>
          <p:cNvPr id="5" name="Picture 4">
            <a:extLst>
              <a:ext uri="{FF2B5EF4-FFF2-40B4-BE49-F238E27FC236}">
                <a16:creationId xmlns:a16="http://schemas.microsoft.com/office/drawing/2014/main" id="{2DC1C88C-50A9-C447-AE98-B338FAEB4ABF}"/>
              </a:ext>
            </a:extLst>
          </p:cNvPr>
          <p:cNvPicPr>
            <a:picLocks noChangeAspect="1"/>
          </p:cNvPicPr>
          <p:nvPr/>
        </p:nvPicPr>
        <p:blipFill rotWithShape="1">
          <a:blip r:embed="rId3"/>
          <a:srcRect r="4774"/>
          <a:stretch/>
        </p:blipFill>
        <p:spPr>
          <a:xfrm>
            <a:off x="4377670" y="4191001"/>
            <a:ext cx="3741460" cy="2384713"/>
          </a:xfrm>
          <a:prstGeom prst="rect">
            <a:avLst/>
          </a:prstGeom>
        </p:spPr>
      </p:pic>
    </p:spTree>
    <p:extLst>
      <p:ext uri="{BB962C8B-B14F-4D97-AF65-F5344CB8AC3E}">
        <p14:creationId xmlns:p14="http://schemas.microsoft.com/office/powerpoint/2010/main" val="16382002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F3AF-96DB-A64E-9D43-4E1EFB97594A}"/>
              </a:ext>
            </a:extLst>
          </p:cNvPr>
          <p:cNvSpPr>
            <a:spLocks noGrp="1"/>
          </p:cNvSpPr>
          <p:nvPr>
            <p:ph type="title"/>
          </p:nvPr>
        </p:nvSpPr>
        <p:spPr/>
        <p:txBody>
          <a:bodyPr/>
          <a:lstStyle/>
          <a:p>
            <a:r>
              <a:rPr lang="en-US" sz="2400" dirty="0"/>
              <a:t>Tuberculosis Transmission</a:t>
            </a:r>
          </a:p>
        </p:txBody>
      </p:sp>
      <p:sp>
        <p:nvSpPr>
          <p:cNvPr id="3" name="Content Placeholder 2">
            <a:extLst>
              <a:ext uri="{FF2B5EF4-FFF2-40B4-BE49-F238E27FC236}">
                <a16:creationId xmlns:a16="http://schemas.microsoft.com/office/drawing/2014/main" id="{D20412FB-F0B5-0940-B936-B61859B82E02}"/>
              </a:ext>
            </a:extLst>
          </p:cNvPr>
          <p:cNvSpPr>
            <a:spLocks noGrp="1"/>
          </p:cNvSpPr>
          <p:nvPr>
            <p:ph idx="1"/>
          </p:nvPr>
        </p:nvSpPr>
        <p:spPr>
          <a:xfrm>
            <a:off x="1251678" y="1128451"/>
            <a:ext cx="10178322" cy="3593591"/>
          </a:xfrm>
        </p:spPr>
        <p:txBody>
          <a:bodyPr/>
          <a:lstStyle/>
          <a:p>
            <a:pPr marL="0" indent="0">
              <a:lnSpc>
                <a:spcPct val="100000"/>
              </a:lnSpc>
              <a:spcBef>
                <a:spcPts val="0"/>
              </a:spcBef>
              <a:buNone/>
            </a:pPr>
            <a:endParaRPr lang="en-AU" altLang="en-US" sz="22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AU" altLang="en-US" sz="2200" dirty="0">
                <a:solidFill>
                  <a:srgbClr val="FF0000"/>
                </a:solidFill>
                <a:latin typeface="Arial" panose="020B0604020202020204" pitchFamily="34" charset="0"/>
                <a:cs typeface="Arial" panose="020B0604020202020204" pitchFamily="34" charset="0"/>
              </a:rPr>
              <a:t>Indirect transmission </a:t>
            </a:r>
            <a:r>
              <a:rPr lang="en-AU" altLang="en-US" sz="2200" dirty="0">
                <a:solidFill>
                  <a:srgbClr val="000000"/>
                </a:solidFill>
                <a:latin typeface="Arial" panose="020B0604020202020204" pitchFamily="34" charset="0"/>
                <a:cs typeface="Arial" panose="020B0604020202020204" pitchFamily="34" charset="0"/>
              </a:rPr>
              <a:t>can also occur when an infected person coughs, sending droplets into the air, because the bacilli may land on a dusty surface.  </a:t>
            </a:r>
          </a:p>
          <a:p>
            <a:pPr marL="0" indent="0">
              <a:lnSpc>
                <a:spcPct val="100000"/>
              </a:lnSpc>
              <a:spcBef>
                <a:spcPts val="0"/>
              </a:spcBef>
              <a:buNone/>
            </a:pPr>
            <a:endParaRPr lang="en-AU" altLang="en-US" sz="22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AU" altLang="en-US" sz="2200" dirty="0">
                <a:solidFill>
                  <a:srgbClr val="000000"/>
                </a:solidFill>
                <a:latin typeface="Arial" panose="020B0604020202020204" pitchFamily="34" charset="0"/>
                <a:cs typeface="Arial" panose="020B0604020202020204" pitchFamily="34" charset="0"/>
              </a:rPr>
              <a:t>When the dust is disturbed and flies in the wind (travelling a distance), it can carry the bacteria into the air and can then be inhaled.</a:t>
            </a:r>
          </a:p>
          <a:p>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99E9B7-0585-E445-A2C1-61462334516A}"/>
              </a:ext>
            </a:extLst>
          </p:cNvPr>
          <p:cNvPicPr>
            <a:picLocks noChangeAspect="1"/>
          </p:cNvPicPr>
          <p:nvPr/>
        </p:nvPicPr>
        <p:blipFill rotWithShape="1">
          <a:blip r:embed="rId2"/>
          <a:srcRect r="4774"/>
          <a:stretch/>
        </p:blipFill>
        <p:spPr>
          <a:xfrm>
            <a:off x="4044711" y="3832167"/>
            <a:ext cx="4459210" cy="2842189"/>
          </a:xfrm>
          <a:prstGeom prst="rect">
            <a:avLst/>
          </a:prstGeom>
        </p:spPr>
      </p:pic>
    </p:spTree>
    <p:extLst>
      <p:ext uri="{BB962C8B-B14F-4D97-AF65-F5344CB8AC3E}">
        <p14:creationId xmlns:p14="http://schemas.microsoft.com/office/powerpoint/2010/main" val="208629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C42D-0D61-EF4E-8ECE-C85CEEAD12FE}"/>
              </a:ext>
            </a:extLst>
          </p:cNvPr>
          <p:cNvSpPr>
            <a:spLocks noGrp="1"/>
          </p:cNvSpPr>
          <p:nvPr>
            <p:ph type="title"/>
          </p:nvPr>
        </p:nvSpPr>
        <p:spPr/>
        <p:txBody>
          <a:bodyPr/>
          <a:lstStyle/>
          <a:p>
            <a:r>
              <a:rPr lang="en-US" dirty="0"/>
              <a:t>Mode of transmission influences spread</a:t>
            </a:r>
          </a:p>
        </p:txBody>
      </p:sp>
      <p:sp>
        <p:nvSpPr>
          <p:cNvPr id="3" name="Content Placeholder 2">
            <a:extLst>
              <a:ext uri="{FF2B5EF4-FFF2-40B4-BE49-F238E27FC236}">
                <a16:creationId xmlns:a16="http://schemas.microsoft.com/office/drawing/2014/main" id="{0F1107E8-90C5-5145-B240-80C2C24EE44C}"/>
              </a:ext>
            </a:extLst>
          </p:cNvPr>
          <p:cNvSpPr>
            <a:spLocks noGrp="1"/>
          </p:cNvSpPr>
          <p:nvPr>
            <p:ph idx="1"/>
          </p:nvPr>
        </p:nvSpPr>
        <p:spPr/>
        <p:txBody>
          <a:bodyPr/>
          <a:lstStyle/>
          <a:p>
            <a:r>
              <a:rPr lang="en-US" dirty="0" smtClean="0"/>
              <a:t>Primarily transmitted through airborne droplets – will be spread easily this way if host density if high</a:t>
            </a:r>
          </a:p>
          <a:p>
            <a:r>
              <a:rPr lang="en-US" dirty="0" smtClean="0"/>
              <a:t>Depending on the environment can remain suspended in the air for long periods &amp; air current can carry the bacteria – will spread throughout a building or from one room to another</a:t>
            </a:r>
            <a:endParaRPr lang="en-US" dirty="0"/>
          </a:p>
        </p:txBody>
      </p:sp>
    </p:spTree>
    <p:extLst>
      <p:ext uri="{BB962C8B-B14F-4D97-AF65-F5344CB8AC3E}">
        <p14:creationId xmlns:p14="http://schemas.microsoft.com/office/powerpoint/2010/main" val="2113097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9413-F68A-4A4E-A7F9-809C669FCDCE}"/>
              </a:ext>
            </a:extLst>
          </p:cNvPr>
          <p:cNvSpPr>
            <a:spLocks noGrp="1"/>
          </p:cNvSpPr>
          <p:nvPr>
            <p:ph type="title"/>
          </p:nvPr>
        </p:nvSpPr>
        <p:spPr>
          <a:xfrm>
            <a:off x="1251677" y="645105"/>
            <a:ext cx="4357499" cy="1320855"/>
          </a:xfrm>
        </p:spPr>
        <p:txBody>
          <a:bodyPr>
            <a:normAutofit/>
          </a:bodyPr>
          <a:lstStyle/>
          <a:p>
            <a:r>
              <a:rPr lang="en-AU" altLang="en-US" sz="4400" b="1"/>
              <a:t>Tuberculosis Life Cycle</a:t>
            </a:r>
            <a:endParaRPr lang="en-US" sz="4400"/>
          </a:p>
        </p:txBody>
      </p:sp>
      <p:sp>
        <p:nvSpPr>
          <p:cNvPr id="3" name="Content Placeholder 2">
            <a:extLst>
              <a:ext uri="{FF2B5EF4-FFF2-40B4-BE49-F238E27FC236}">
                <a16:creationId xmlns:a16="http://schemas.microsoft.com/office/drawing/2014/main" id="{3D491CA7-7513-2E44-B8EB-CDA9DEDD31E4}"/>
              </a:ext>
            </a:extLst>
          </p:cNvPr>
          <p:cNvSpPr>
            <a:spLocks noGrp="1"/>
          </p:cNvSpPr>
          <p:nvPr>
            <p:ph idx="1"/>
          </p:nvPr>
        </p:nvSpPr>
        <p:spPr>
          <a:xfrm>
            <a:off x="1251678" y="2286001"/>
            <a:ext cx="4363595" cy="3593591"/>
          </a:xfrm>
        </p:spPr>
        <p:txBody>
          <a:bodyPr>
            <a:normAutofit lnSpcReduction="10000"/>
          </a:bodyPr>
          <a:lstStyle/>
          <a:p>
            <a:pPr marL="0" indent="0">
              <a:buNone/>
            </a:pPr>
            <a:r>
              <a:rPr lang="en-AU" dirty="0">
                <a:solidFill>
                  <a:schemeClr val="tx1"/>
                </a:solidFill>
                <a:latin typeface="Arial" panose="020B0604020202020204" pitchFamily="34" charset="0"/>
                <a:cs typeface="Arial" panose="020B0604020202020204" pitchFamily="34" charset="0"/>
              </a:rPr>
              <a:t>TB infection happens in 4 stages: </a:t>
            </a:r>
          </a:p>
          <a:p>
            <a:pPr marL="457200" indent="-457200">
              <a:buFont typeface="+mj-lt"/>
              <a:buAutoNum type="arabicPeriod"/>
            </a:pPr>
            <a:r>
              <a:rPr lang="en-AU" dirty="0">
                <a:solidFill>
                  <a:schemeClr val="tx1"/>
                </a:solidFill>
                <a:latin typeface="Arial" panose="020B0604020202020204" pitchFamily="34" charset="0"/>
                <a:cs typeface="Arial" panose="020B0604020202020204" pitchFamily="34" charset="0"/>
              </a:rPr>
              <a:t>the initial macrophage response, </a:t>
            </a:r>
          </a:p>
          <a:p>
            <a:pPr marL="457200" indent="-457200">
              <a:buFont typeface="+mj-lt"/>
              <a:buAutoNum type="arabicPeriod"/>
            </a:pPr>
            <a:r>
              <a:rPr lang="en-AU" dirty="0">
                <a:solidFill>
                  <a:schemeClr val="tx1"/>
                </a:solidFill>
                <a:latin typeface="Arial" panose="020B0604020202020204" pitchFamily="34" charset="0"/>
                <a:cs typeface="Arial" panose="020B0604020202020204" pitchFamily="34" charset="0"/>
              </a:rPr>
              <a:t>the growth stage, </a:t>
            </a:r>
          </a:p>
          <a:p>
            <a:pPr marL="457200" indent="-457200">
              <a:buFont typeface="+mj-lt"/>
              <a:buAutoNum type="arabicPeriod"/>
            </a:pPr>
            <a:r>
              <a:rPr lang="en-AU" dirty="0">
                <a:solidFill>
                  <a:schemeClr val="tx1"/>
                </a:solidFill>
                <a:latin typeface="Arial" panose="020B0604020202020204" pitchFamily="34" charset="0"/>
                <a:cs typeface="Arial" panose="020B0604020202020204" pitchFamily="34" charset="0"/>
              </a:rPr>
              <a:t>the immune control stage, and the </a:t>
            </a:r>
          </a:p>
          <a:p>
            <a:pPr marL="457200" indent="-457200">
              <a:buFont typeface="+mj-lt"/>
              <a:buAutoNum type="arabicPeriod"/>
            </a:pPr>
            <a:r>
              <a:rPr lang="en-AU" dirty="0">
                <a:solidFill>
                  <a:schemeClr val="tx1"/>
                </a:solidFill>
                <a:latin typeface="Arial" panose="020B0604020202020204" pitchFamily="34" charset="0"/>
                <a:cs typeface="Arial" panose="020B0604020202020204" pitchFamily="34" charset="0"/>
              </a:rPr>
              <a:t>lung cavitation stage. </a:t>
            </a:r>
          </a:p>
          <a:p>
            <a:pPr marL="0" indent="0">
              <a:buNone/>
            </a:pPr>
            <a:endParaRPr lang="en-AU" dirty="0">
              <a:solidFill>
                <a:schemeClr val="tx1"/>
              </a:solidFill>
              <a:latin typeface="Arial" panose="020B0604020202020204" pitchFamily="34" charset="0"/>
              <a:cs typeface="Arial" panose="020B0604020202020204" pitchFamily="34" charset="0"/>
            </a:endParaRPr>
          </a:p>
          <a:p>
            <a:pPr marL="0" indent="0">
              <a:buNone/>
            </a:pPr>
            <a:r>
              <a:rPr lang="en-AU" dirty="0">
                <a:solidFill>
                  <a:schemeClr val="tx1"/>
                </a:solidFill>
                <a:latin typeface="Arial" panose="020B0604020202020204" pitchFamily="34" charset="0"/>
                <a:cs typeface="Arial" panose="020B0604020202020204" pitchFamily="34" charset="0"/>
              </a:rPr>
              <a:t>These four stages happen over roughly one month</a:t>
            </a:r>
          </a:p>
          <a:p>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26A261-E96E-FB43-B0F0-DD8744ED5474}"/>
              </a:ext>
            </a:extLst>
          </p:cNvPr>
          <p:cNvPicPr>
            <a:picLocks noChangeAspect="1"/>
          </p:cNvPicPr>
          <p:nvPr/>
        </p:nvPicPr>
        <p:blipFill rotWithShape="1">
          <a:blip r:embed="rId2"/>
          <a:srcRect r="4774"/>
          <a:stretch/>
        </p:blipFill>
        <p:spPr>
          <a:xfrm>
            <a:off x="6096000" y="2148049"/>
            <a:ext cx="5176744" cy="3302537"/>
          </a:xfrm>
          <a:prstGeom prst="rect">
            <a:avLst/>
          </a:prstGeom>
        </p:spPr>
      </p:pic>
    </p:spTree>
    <p:extLst>
      <p:ext uri="{BB962C8B-B14F-4D97-AF65-F5344CB8AC3E}">
        <p14:creationId xmlns:p14="http://schemas.microsoft.com/office/powerpoint/2010/main" val="337097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34A7-53CD-594B-BD77-A0DA0C0CD573}"/>
              </a:ext>
            </a:extLst>
          </p:cNvPr>
          <p:cNvSpPr>
            <a:spLocks noGrp="1"/>
          </p:cNvSpPr>
          <p:nvPr>
            <p:ph type="title"/>
          </p:nvPr>
        </p:nvSpPr>
        <p:spPr>
          <a:xfrm>
            <a:off x="1660122" y="576316"/>
            <a:ext cx="8229600" cy="514350"/>
          </a:xfrm>
        </p:spPr>
        <p:txBody>
          <a:bodyPr/>
          <a:lstStyle/>
          <a:p>
            <a:r>
              <a:rPr lang="en-AU" altLang="en-US" sz="2400" b="1" dirty="0"/>
              <a:t>Tuberculosis Life Cycle</a:t>
            </a:r>
            <a:endParaRPr lang="en-US" sz="2400" dirty="0"/>
          </a:p>
        </p:txBody>
      </p:sp>
      <p:sp>
        <p:nvSpPr>
          <p:cNvPr id="3" name="Content Placeholder 2">
            <a:extLst>
              <a:ext uri="{FF2B5EF4-FFF2-40B4-BE49-F238E27FC236}">
                <a16:creationId xmlns:a16="http://schemas.microsoft.com/office/drawing/2014/main" id="{0F97CD83-2E88-F840-B5BB-1763C4F75702}"/>
              </a:ext>
            </a:extLst>
          </p:cNvPr>
          <p:cNvSpPr>
            <a:spLocks noGrp="1"/>
          </p:cNvSpPr>
          <p:nvPr>
            <p:ph idx="1"/>
          </p:nvPr>
        </p:nvSpPr>
        <p:spPr>
          <a:xfrm>
            <a:off x="1156610" y="1390054"/>
            <a:ext cx="5900329" cy="5000235"/>
          </a:xfrm>
        </p:spPr>
        <p:txBody>
          <a:bodyPr>
            <a:normAutofit/>
          </a:bodyPr>
          <a:lstStyle/>
          <a:p>
            <a:pPr marL="0" indent="0">
              <a:buNone/>
            </a:pPr>
            <a:r>
              <a:rPr lang="en-AU" sz="2200" dirty="0">
                <a:latin typeface="Arial" panose="020B0604020202020204" pitchFamily="34" charset="0"/>
                <a:cs typeface="Arial" panose="020B0604020202020204" pitchFamily="34" charset="0"/>
              </a:rPr>
              <a:t>The </a:t>
            </a:r>
            <a:r>
              <a:rPr lang="en-AU" sz="2200" u="sng" dirty="0">
                <a:latin typeface="Arial" panose="020B0604020202020204" pitchFamily="34" charset="0"/>
                <a:cs typeface="Arial" panose="020B0604020202020204" pitchFamily="34" charset="0"/>
              </a:rPr>
              <a:t>first stage</a:t>
            </a:r>
            <a:r>
              <a:rPr lang="en-AU" sz="2200" dirty="0">
                <a:latin typeface="Arial" panose="020B0604020202020204" pitchFamily="34" charset="0"/>
                <a:cs typeface="Arial" panose="020B0604020202020204" pitchFamily="34" charset="0"/>
              </a:rPr>
              <a:t> takes place in the first week after the inhalation of the TB bacillus. </a:t>
            </a:r>
          </a:p>
          <a:p>
            <a:pPr marL="597693" lvl="3" indent="-342900"/>
            <a:r>
              <a:rPr lang="en-AU" sz="2200" dirty="0">
                <a:latin typeface="Arial" panose="020B0604020202020204" pitchFamily="34" charset="0"/>
                <a:cs typeface="Arial" panose="020B0604020202020204" pitchFamily="34" charset="0"/>
              </a:rPr>
              <a:t>After the bacillus reaches the alveoli in the lung, special cells of the immune system, called macrophages within the tissue of the alveoli detect them</a:t>
            </a:r>
          </a:p>
          <a:p>
            <a:pPr marL="597693" lvl="3" indent="-342900"/>
            <a:r>
              <a:rPr lang="en-AU" sz="2200" dirty="0">
                <a:latin typeface="Arial" panose="020B0604020202020204" pitchFamily="34" charset="0"/>
                <a:cs typeface="Arial" panose="020B0604020202020204" pitchFamily="34" charset="0"/>
              </a:rPr>
              <a:t>The macrophages engulf the TB bacillus. </a:t>
            </a:r>
          </a:p>
          <a:p>
            <a:pPr marL="597693" lvl="3" indent="-342900"/>
            <a:r>
              <a:rPr lang="en-AU" sz="2200" dirty="0">
                <a:latin typeface="Arial" panose="020B0604020202020204" pitchFamily="34" charset="0"/>
                <a:cs typeface="Arial" panose="020B0604020202020204" pitchFamily="34" charset="0"/>
              </a:rPr>
              <a:t>If the amount of TB bacilli is too large, or if the macrophage is not strong enough to resist, the bacilli can reproduce in the macrophage. </a:t>
            </a:r>
          </a:p>
          <a:p>
            <a:pPr marL="597694" lvl="3" indent="-342900"/>
            <a:endParaRPr lang="en-AU"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238613-A23C-3A47-A6C6-F494D94DC7CD}"/>
              </a:ext>
            </a:extLst>
          </p:cNvPr>
          <p:cNvPicPr>
            <a:picLocks noChangeAspect="1"/>
          </p:cNvPicPr>
          <p:nvPr/>
        </p:nvPicPr>
        <p:blipFill rotWithShape="1">
          <a:blip r:embed="rId2"/>
          <a:srcRect b="51309"/>
          <a:stretch/>
        </p:blipFill>
        <p:spPr>
          <a:xfrm>
            <a:off x="7056939" y="1524001"/>
            <a:ext cx="4810609" cy="2685206"/>
          </a:xfrm>
          <a:prstGeom prst="rect">
            <a:avLst/>
          </a:prstGeom>
        </p:spPr>
      </p:pic>
    </p:spTree>
    <p:extLst>
      <p:ext uri="{BB962C8B-B14F-4D97-AF65-F5344CB8AC3E}">
        <p14:creationId xmlns:p14="http://schemas.microsoft.com/office/powerpoint/2010/main" val="1297909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1F0C-ACF2-A240-9931-8055FF096EE2}"/>
              </a:ext>
            </a:extLst>
          </p:cNvPr>
          <p:cNvSpPr>
            <a:spLocks noGrp="1"/>
          </p:cNvSpPr>
          <p:nvPr>
            <p:ph type="title"/>
          </p:nvPr>
        </p:nvSpPr>
        <p:spPr/>
        <p:txBody>
          <a:bodyPr/>
          <a:lstStyle/>
          <a:p>
            <a:r>
              <a:rPr lang="en-AU" altLang="en-US" sz="2400" b="1" dirty="0"/>
              <a:t>Tuberculosis Life Cycle</a:t>
            </a:r>
            <a:endParaRPr lang="en-US" sz="2400" dirty="0"/>
          </a:p>
        </p:txBody>
      </p:sp>
      <p:sp>
        <p:nvSpPr>
          <p:cNvPr id="3" name="Content Placeholder 2">
            <a:extLst>
              <a:ext uri="{FF2B5EF4-FFF2-40B4-BE49-F238E27FC236}">
                <a16:creationId xmlns:a16="http://schemas.microsoft.com/office/drawing/2014/main" id="{46B969D5-6756-8D41-8E1B-DE07E638015C}"/>
              </a:ext>
            </a:extLst>
          </p:cNvPr>
          <p:cNvSpPr>
            <a:spLocks noGrp="1"/>
          </p:cNvSpPr>
          <p:nvPr>
            <p:ph idx="1"/>
          </p:nvPr>
        </p:nvSpPr>
        <p:spPr>
          <a:xfrm>
            <a:off x="1251678" y="1128451"/>
            <a:ext cx="10178322" cy="3593591"/>
          </a:xfrm>
        </p:spPr>
        <p:txBody>
          <a:bodyPr>
            <a:normAutofit/>
          </a:bodyPr>
          <a:lstStyle/>
          <a:p>
            <a:pPr marL="0" indent="0">
              <a:lnSpc>
                <a:spcPct val="100000"/>
              </a:lnSpc>
              <a:buNone/>
            </a:pPr>
            <a:r>
              <a:rPr lang="en-AU" dirty="0">
                <a:latin typeface="Arial" panose="020B0604020202020204" pitchFamily="34" charset="0"/>
                <a:cs typeface="Arial" panose="020B0604020202020204" pitchFamily="34" charset="0"/>
              </a:rPr>
              <a:t>If the macrophage cannot contain the TB bacillus, TB infection enters its </a:t>
            </a:r>
            <a:r>
              <a:rPr lang="en-AU" u="sng" dirty="0">
                <a:latin typeface="Arial" panose="020B0604020202020204" pitchFamily="34" charset="0"/>
                <a:cs typeface="Arial" panose="020B0604020202020204" pitchFamily="34" charset="0"/>
              </a:rPr>
              <a:t>second stage</a:t>
            </a:r>
            <a:r>
              <a:rPr lang="en-AU" dirty="0">
                <a:latin typeface="Arial" panose="020B0604020202020204" pitchFamily="34" charset="0"/>
                <a:cs typeface="Arial" panose="020B0604020202020204" pitchFamily="34" charset="0"/>
              </a:rPr>
              <a:t> after about a week and the TB bacilli start reproducing exponentially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1B2CB2-F17B-7040-8D47-48B60E94B80D}"/>
              </a:ext>
            </a:extLst>
          </p:cNvPr>
          <p:cNvPicPr>
            <a:picLocks noChangeAspect="1"/>
          </p:cNvPicPr>
          <p:nvPr/>
        </p:nvPicPr>
        <p:blipFill rotWithShape="1">
          <a:blip r:embed="rId2"/>
          <a:srcRect b="51309"/>
          <a:stretch/>
        </p:blipFill>
        <p:spPr>
          <a:xfrm>
            <a:off x="2435772" y="2223254"/>
            <a:ext cx="6656071" cy="3715314"/>
          </a:xfrm>
          <a:prstGeom prst="rect">
            <a:avLst/>
          </a:prstGeom>
        </p:spPr>
      </p:pic>
    </p:spTree>
    <p:extLst>
      <p:ext uri="{BB962C8B-B14F-4D97-AF65-F5344CB8AC3E}">
        <p14:creationId xmlns:p14="http://schemas.microsoft.com/office/powerpoint/2010/main" val="2400017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BC6E-1401-8D4E-BF53-AC3080AFCFD3}"/>
              </a:ext>
            </a:extLst>
          </p:cNvPr>
          <p:cNvSpPr>
            <a:spLocks noGrp="1"/>
          </p:cNvSpPr>
          <p:nvPr>
            <p:ph type="title"/>
          </p:nvPr>
        </p:nvSpPr>
        <p:spPr>
          <a:xfrm>
            <a:off x="1824037" y="838200"/>
            <a:ext cx="8229600" cy="514350"/>
          </a:xfrm>
        </p:spPr>
        <p:txBody>
          <a:bodyPr/>
          <a:lstStyle/>
          <a:p>
            <a:r>
              <a:rPr lang="en-AU" altLang="en-US" sz="2400" b="1" dirty="0"/>
              <a:t>Tuberculosis Life Cycle</a:t>
            </a:r>
            <a:endParaRPr lang="en-US" sz="2400" dirty="0"/>
          </a:p>
        </p:txBody>
      </p:sp>
      <p:sp>
        <p:nvSpPr>
          <p:cNvPr id="3" name="Content Placeholder 2">
            <a:extLst>
              <a:ext uri="{FF2B5EF4-FFF2-40B4-BE49-F238E27FC236}">
                <a16:creationId xmlns:a16="http://schemas.microsoft.com/office/drawing/2014/main" id="{8F1A9B75-7CC6-FA4F-AD6F-65FEE0007E6D}"/>
              </a:ext>
            </a:extLst>
          </p:cNvPr>
          <p:cNvSpPr>
            <a:spLocks noGrp="1"/>
          </p:cNvSpPr>
          <p:nvPr>
            <p:ph idx="1"/>
          </p:nvPr>
        </p:nvSpPr>
        <p:spPr>
          <a:xfrm>
            <a:off x="1824037" y="1381125"/>
            <a:ext cx="5717915" cy="3086100"/>
          </a:xfrm>
        </p:spPr>
        <p:txBody>
          <a:bodyPr>
            <a:noAutofit/>
          </a:bodyPr>
          <a:lstStyle/>
          <a:p>
            <a:pPr>
              <a:lnSpc>
                <a:spcPct val="100000"/>
              </a:lnSpc>
            </a:pPr>
            <a:r>
              <a:rPr lang="en-AU" b="1" dirty="0"/>
              <a:t>Stage Three</a:t>
            </a:r>
          </a:p>
          <a:p>
            <a:pPr lvl="3">
              <a:lnSpc>
                <a:spcPct val="100000"/>
              </a:lnSpc>
              <a:buFont typeface="Arial" panose="020B0604020202020204" pitchFamily="34" charset="0"/>
              <a:buChar char="•"/>
            </a:pPr>
            <a:r>
              <a:rPr lang="en-AU" sz="2000" dirty="0"/>
              <a:t>After the third week, the bacilli do not grow exponentially anymore, </a:t>
            </a:r>
          </a:p>
          <a:p>
            <a:pPr lvl="3">
              <a:lnSpc>
                <a:spcPct val="100000"/>
              </a:lnSpc>
              <a:buFont typeface="Arial" panose="020B0604020202020204" pitchFamily="34" charset="0"/>
              <a:buChar char="•"/>
            </a:pPr>
            <a:r>
              <a:rPr lang="en-AU" sz="2000" dirty="0"/>
              <a:t>it seems that at that stage, bacilli growth and destruction by macrophages are balanced. The body brings in more immune cells to stabilize the site, and the infection is under control. </a:t>
            </a:r>
          </a:p>
          <a:p>
            <a:pPr lvl="3">
              <a:lnSpc>
                <a:spcPct val="100000"/>
              </a:lnSpc>
              <a:buFont typeface="Arial" panose="020B0604020202020204" pitchFamily="34" charset="0"/>
              <a:buChar char="•"/>
            </a:pPr>
            <a:r>
              <a:rPr lang="en-AU" sz="2000" dirty="0"/>
              <a:t>At least nine of ten patients infected with </a:t>
            </a:r>
            <a:r>
              <a:rPr lang="en-AU" sz="2000" i="1" dirty="0"/>
              <a:t>Mycobacterium tuberculosis</a:t>
            </a:r>
            <a:r>
              <a:rPr lang="en-AU" sz="2000" dirty="0"/>
              <a:t> stop at stage 3 and do not develop symptoms or physical signs of active disease.</a:t>
            </a:r>
          </a:p>
        </p:txBody>
      </p:sp>
      <p:pic>
        <p:nvPicPr>
          <p:cNvPr id="5" name="Picture 4">
            <a:extLst>
              <a:ext uri="{FF2B5EF4-FFF2-40B4-BE49-F238E27FC236}">
                <a16:creationId xmlns:a16="http://schemas.microsoft.com/office/drawing/2014/main" id="{28DF64D1-02C2-A74D-9990-B447230C49AF}"/>
              </a:ext>
            </a:extLst>
          </p:cNvPr>
          <p:cNvPicPr>
            <a:picLocks noChangeAspect="1"/>
          </p:cNvPicPr>
          <p:nvPr/>
        </p:nvPicPr>
        <p:blipFill rotWithShape="1">
          <a:blip r:embed="rId2"/>
          <a:srcRect l="47575" t="56803"/>
          <a:stretch/>
        </p:blipFill>
        <p:spPr>
          <a:xfrm>
            <a:off x="7970906" y="1352550"/>
            <a:ext cx="3106998" cy="2934890"/>
          </a:xfrm>
          <a:prstGeom prst="rect">
            <a:avLst/>
          </a:prstGeom>
        </p:spPr>
      </p:pic>
    </p:spTree>
    <p:extLst>
      <p:ext uri="{BB962C8B-B14F-4D97-AF65-F5344CB8AC3E}">
        <p14:creationId xmlns:p14="http://schemas.microsoft.com/office/powerpoint/2010/main" val="374515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9DA6453A-2764-40A6-936A-262A88624A15}"/>
              </a:ext>
            </a:extLst>
          </p:cNvPr>
          <p:cNvSpPr>
            <a:spLocks noGrp="1" noChangeArrowheads="1"/>
          </p:cNvSpPr>
          <p:nvPr>
            <p:ph type="title"/>
          </p:nvPr>
        </p:nvSpPr>
        <p:spPr/>
        <p:txBody>
          <a:bodyPr/>
          <a:lstStyle/>
          <a:p>
            <a:r>
              <a:rPr lang="en-US" altLang="en-US" sz="2400" b="1" dirty="0"/>
              <a:t>Description of bacteria</a:t>
            </a:r>
          </a:p>
        </p:txBody>
      </p:sp>
      <p:sp>
        <p:nvSpPr>
          <p:cNvPr id="63492" name="Rectangle 1">
            <a:extLst>
              <a:ext uri="{FF2B5EF4-FFF2-40B4-BE49-F238E27FC236}">
                <a16:creationId xmlns:a16="http://schemas.microsoft.com/office/drawing/2014/main" id="{9FE5C982-81DC-4940-9923-79AD74A57534}"/>
              </a:ext>
            </a:extLst>
          </p:cNvPr>
          <p:cNvSpPr>
            <a:spLocks noChangeArrowheads="1"/>
          </p:cNvSpPr>
          <p:nvPr/>
        </p:nvSpPr>
        <p:spPr bwMode="auto">
          <a:xfrm>
            <a:off x="1852353" y="1388226"/>
            <a:ext cx="72580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14313" indent="-214313" defTabSz="685800">
              <a:buFont typeface="Arial" panose="020B0604020202020204" pitchFamily="34" charset="0"/>
              <a:buChar char="•"/>
            </a:pPr>
            <a:r>
              <a:rPr lang="en-AU" altLang="en-US" sz="2200" dirty="0">
                <a:solidFill>
                  <a:srgbClr val="000000"/>
                </a:solidFill>
              </a:rPr>
              <a:t>Bacteria are prokaryotic. </a:t>
            </a:r>
          </a:p>
          <a:p>
            <a:pPr marL="214313" indent="-214313" defTabSz="685800">
              <a:buFont typeface="Arial" panose="020B0604020202020204" pitchFamily="34" charset="0"/>
              <a:buChar char="•"/>
            </a:pPr>
            <a:endParaRPr lang="en-AU" altLang="en-US" sz="2200" dirty="0">
              <a:solidFill>
                <a:srgbClr val="000000"/>
              </a:solidFill>
            </a:endParaRPr>
          </a:p>
          <a:p>
            <a:pPr marL="214313" indent="-214313" defTabSz="685800">
              <a:buFont typeface="Arial" panose="020B0604020202020204" pitchFamily="34" charset="0"/>
              <a:buChar char="•"/>
            </a:pPr>
            <a:r>
              <a:rPr lang="en-AU" altLang="en-US" sz="2200" dirty="0">
                <a:solidFill>
                  <a:srgbClr val="000000"/>
                </a:solidFill>
              </a:rPr>
              <a:t>Bacteria are the most abundant and diverse group of organisms. </a:t>
            </a:r>
          </a:p>
          <a:p>
            <a:pPr marL="214313" indent="-214313" defTabSz="685800">
              <a:buFont typeface="Arial" panose="020B0604020202020204" pitchFamily="34" charset="0"/>
              <a:buChar char="•"/>
            </a:pPr>
            <a:endParaRPr lang="en-AU" altLang="en-US" sz="2200" dirty="0">
              <a:solidFill>
                <a:srgbClr val="000000"/>
              </a:solidFill>
            </a:endParaRPr>
          </a:p>
          <a:p>
            <a:pPr marL="214313" indent="-214313" defTabSz="685800">
              <a:buFont typeface="Arial" panose="020B0604020202020204" pitchFamily="34" charset="0"/>
              <a:buChar char="•"/>
            </a:pPr>
            <a:r>
              <a:rPr lang="en-AU" altLang="en-US" sz="2200" dirty="0">
                <a:solidFill>
                  <a:srgbClr val="000000"/>
                </a:solidFill>
              </a:rPr>
              <a:t>Only a relatively small number of bacteria cause disease. </a:t>
            </a:r>
          </a:p>
          <a:p>
            <a:pPr marL="214313" indent="-214313" defTabSz="685800">
              <a:buFont typeface="Arial" panose="020B0604020202020204" pitchFamily="34" charset="0"/>
              <a:buChar char="•"/>
            </a:pPr>
            <a:endParaRPr lang="en-AU" altLang="en-US" sz="2200" dirty="0">
              <a:solidFill>
                <a:srgbClr val="000000"/>
              </a:solidFill>
            </a:endParaRPr>
          </a:p>
          <a:p>
            <a:pPr marL="214313" indent="-214313" defTabSz="685800">
              <a:buFont typeface="Arial" panose="020B0604020202020204" pitchFamily="34" charset="0"/>
              <a:buChar char="•"/>
            </a:pPr>
            <a:r>
              <a:rPr lang="en-AU" altLang="en-US" sz="2200" dirty="0">
                <a:solidFill>
                  <a:srgbClr val="000000"/>
                </a:solidFill>
              </a:rPr>
              <a:t>There are billions of bacteria living on our skin and in our bodies that are not pathogenic and are often beneficial. </a:t>
            </a:r>
          </a:p>
          <a:p>
            <a:pPr marL="214313" indent="-214313" defTabSz="685800">
              <a:buFont typeface="Arial" panose="020B0604020202020204" pitchFamily="34" charset="0"/>
              <a:buChar char="•"/>
            </a:pPr>
            <a:endParaRPr lang="en-AU" altLang="en-US" sz="2200" dirty="0">
              <a:solidFill>
                <a:srgbClr val="000000"/>
              </a:solidFill>
            </a:endParaRPr>
          </a:p>
          <a:p>
            <a:pPr marL="214313" indent="-214313" defTabSz="685800">
              <a:buFont typeface="Arial" panose="020B0604020202020204" pitchFamily="34" charset="0"/>
              <a:buChar char="•"/>
            </a:pPr>
            <a:r>
              <a:rPr lang="en-AU" altLang="en-US" sz="2200" dirty="0">
                <a:solidFill>
                  <a:srgbClr val="000000"/>
                </a:solidFill>
              </a:rPr>
              <a:t>Bacterium is the singular term for bacteria.</a:t>
            </a:r>
          </a:p>
        </p:txBody>
      </p:sp>
    </p:spTree>
    <p:extLst>
      <p:ext uri="{BB962C8B-B14F-4D97-AF65-F5344CB8AC3E}">
        <p14:creationId xmlns:p14="http://schemas.microsoft.com/office/powerpoint/2010/main" val="196892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AED6-E1F8-6F40-9286-DB66D46EA466}"/>
              </a:ext>
            </a:extLst>
          </p:cNvPr>
          <p:cNvSpPr>
            <a:spLocks noGrp="1"/>
          </p:cNvSpPr>
          <p:nvPr>
            <p:ph type="title"/>
          </p:nvPr>
        </p:nvSpPr>
        <p:spPr>
          <a:xfrm>
            <a:off x="1981200" y="825501"/>
            <a:ext cx="8229600" cy="685800"/>
          </a:xfrm>
        </p:spPr>
        <p:txBody>
          <a:bodyPr/>
          <a:lstStyle/>
          <a:p>
            <a:r>
              <a:rPr lang="en-AU" altLang="en-US" sz="2400" b="1" dirty="0"/>
              <a:t>Tuberculosis Life Cycle</a:t>
            </a:r>
            <a:endParaRPr lang="en-US" sz="2400" dirty="0"/>
          </a:p>
        </p:txBody>
      </p:sp>
      <p:sp>
        <p:nvSpPr>
          <p:cNvPr id="3" name="Content Placeholder 2">
            <a:extLst>
              <a:ext uri="{FF2B5EF4-FFF2-40B4-BE49-F238E27FC236}">
                <a16:creationId xmlns:a16="http://schemas.microsoft.com/office/drawing/2014/main" id="{D2025E9D-B4CC-D64B-B80F-0373EE5B93A7}"/>
              </a:ext>
            </a:extLst>
          </p:cNvPr>
          <p:cNvSpPr>
            <a:spLocks noGrp="1"/>
          </p:cNvSpPr>
          <p:nvPr>
            <p:ph idx="1"/>
          </p:nvPr>
        </p:nvSpPr>
        <p:spPr>
          <a:xfrm>
            <a:off x="1981200" y="1511301"/>
            <a:ext cx="8978462" cy="4451131"/>
          </a:xfrm>
        </p:spPr>
        <p:txBody>
          <a:bodyPr/>
          <a:lstStyle/>
          <a:p>
            <a:pPr lvl="3">
              <a:lnSpc>
                <a:spcPct val="100000"/>
              </a:lnSpc>
              <a:buFont typeface="Arial" panose="020B0604020202020204" pitchFamily="34" charset="0"/>
              <a:buChar char="•"/>
            </a:pPr>
            <a:r>
              <a:rPr lang="en-AU" sz="2000" dirty="0"/>
              <a:t>In their lungs, the TB bacilli and macrophages that swallowed them build a round complex – with TB bacilli and infected macrophages in the middle and healthy macrophages surrounding them. </a:t>
            </a:r>
          </a:p>
          <a:p>
            <a:pPr lvl="3">
              <a:lnSpc>
                <a:spcPct val="100000"/>
              </a:lnSpc>
              <a:buFont typeface="Arial" panose="020B0604020202020204" pitchFamily="34" charset="0"/>
              <a:buChar char="•"/>
            </a:pPr>
            <a:r>
              <a:rPr lang="en-AU" sz="2000" dirty="0"/>
              <a:t>The TB bacilli are shielded from the lung tissue; however, they can survive for years in the macrophages. </a:t>
            </a:r>
          </a:p>
          <a:p>
            <a:pPr lvl="3">
              <a:lnSpc>
                <a:spcPct val="100000"/>
              </a:lnSpc>
              <a:buFont typeface="Arial" panose="020B0604020202020204" pitchFamily="34" charset="0"/>
              <a:buChar char="•"/>
            </a:pPr>
            <a:r>
              <a:rPr lang="en-AU" sz="2000" dirty="0"/>
              <a:t>Patients in this stage are not contagious, because the TB bacilli cannot enter the airways and cannot be coughed out or exhaled. If the immune system is strong, the primary complex heals and leaves nothing more but a small cavity and a scar in the tissue. </a:t>
            </a:r>
          </a:p>
          <a:p>
            <a:endParaRPr lang="en-US" dirty="0"/>
          </a:p>
        </p:txBody>
      </p:sp>
      <p:pic>
        <p:nvPicPr>
          <p:cNvPr id="4" name="Picture 3">
            <a:extLst>
              <a:ext uri="{FF2B5EF4-FFF2-40B4-BE49-F238E27FC236}">
                <a16:creationId xmlns:a16="http://schemas.microsoft.com/office/drawing/2014/main" id="{507D3513-DE43-AE4B-889F-31F8A0608A33}"/>
              </a:ext>
            </a:extLst>
          </p:cNvPr>
          <p:cNvPicPr>
            <a:picLocks noChangeAspect="1"/>
          </p:cNvPicPr>
          <p:nvPr/>
        </p:nvPicPr>
        <p:blipFill rotWithShape="1">
          <a:blip r:embed="rId2"/>
          <a:srcRect l="47575" t="56803"/>
          <a:stretch/>
        </p:blipFill>
        <p:spPr>
          <a:xfrm>
            <a:off x="467717" y="1668705"/>
            <a:ext cx="2333625" cy="2204357"/>
          </a:xfrm>
          <a:prstGeom prst="rect">
            <a:avLst/>
          </a:prstGeom>
        </p:spPr>
      </p:pic>
    </p:spTree>
    <p:extLst>
      <p:ext uri="{BB962C8B-B14F-4D97-AF65-F5344CB8AC3E}">
        <p14:creationId xmlns:p14="http://schemas.microsoft.com/office/powerpoint/2010/main" val="4216305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9C26-894C-C748-9D6C-0855A53FD40E}"/>
              </a:ext>
            </a:extLst>
          </p:cNvPr>
          <p:cNvSpPr>
            <a:spLocks noGrp="1"/>
          </p:cNvSpPr>
          <p:nvPr>
            <p:ph type="title"/>
          </p:nvPr>
        </p:nvSpPr>
        <p:spPr/>
        <p:txBody>
          <a:bodyPr/>
          <a:lstStyle/>
          <a:p>
            <a:r>
              <a:rPr lang="en-AU" altLang="en-US" sz="2400" b="1" dirty="0"/>
              <a:t>Tuberculosis Life Cycle</a:t>
            </a:r>
            <a:endParaRPr lang="en-US" sz="2400" dirty="0"/>
          </a:p>
        </p:txBody>
      </p:sp>
      <p:sp>
        <p:nvSpPr>
          <p:cNvPr id="3" name="Content Placeholder 2">
            <a:extLst>
              <a:ext uri="{FF2B5EF4-FFF2-40B4-BE49-F238E27FC236}">
                <a16:creationId xmlns:a16="http://schemas.microsoft.com/office/drawing/2014/main" id="{4CDD8FD7-38A6-6849-B9BF-63489B25BF9B}"/>
              </a:ext>
            </a:extLst>
          </p:cNvPr>
          <p:cNvSpPr>
            <a:spLocks noGrp="1"/>
          </p:cNvSpPr>
          <p:nvPr>
            <p:ph idx="1"/>
          </p:nvPr>
        </p:nvSpPr>
        <p:spPr>
          <a:xfrm>
            <a:off x="1676400" y="1447800"/>
            <a:ext cx="5867400" cy="3086100"/>
          </a:xfrm>
        </p:spPr>
        <p:txBody>
          <a:bodyPr>
            <a:noAutofit/>
          </a:bodyPr>
          <a:lstStyle/>
          <a:p>
            <a:pPr>
              <a:lnSpc>
                <a:spcPct val="100000"/>
              </a:lnSpc>
            </a:pPr>
            <a:r>
              <a:rPr lang="en-AU" b="1" dirty="0"/>
              <a:t>Stage Four</a:t>
            </a:r>
          </a:p>
          <a:p>
            <a:pPr lvl="3">
              <a:lnSpc>
                <a:spcPct val="100000"/>
              </a:lnSpc>
              <a:buFont typeface="Arial" panose="020B0604020202020204" pitchFamily="34" charset="0"/>
              <a:buChar char="•"/>
            </a:pPr>
            <a:r>
              <a:rPr lang="en-AU" sz="2000" dirty="0"/>
              <a:t>In about 5% of cases, the primary complex does not heal and the TB bacilli become re-activated after a period of 12 to 24 months after the initial infection</a:t>
            </a:r>
          </a:p>
          <a:p>
            <a:pPr lvl="3">
              <a:lnSpc>
                <a:spcPct val="100000"/>
              </a:lnSpc>
              <a:buFont typeface="Arial" panose="020B0604020202020204" pitchFamily="34" charset="0"/>
              <a:buChar char="•"/>
            </a:pPr>
            <a:r>
              <a:rPr lang="en-AU" sz="2000" dirty="0"/>
              <a:t>The reactivated TB bacilli reproduce quickly and form a cavity in the tissue, where the body’s immune system cannot reach them. </a:t>
            </a:r>
          </a:p>
          <a:p>
            <a:pPr lvl="3">
              <a:lnSpc>
                <a:spcPct val="100000"/>
              </a:lnSpc>
              <a:buFont typeface="Arial" panose="020B0604020202020204" pitchFamily="34" charset="0"/>
              <a:buChar char="•"/>
            </a:pPr>
            <a:r>
              <a:rPr lang="en-AU" sz="2000" dirty="0"/>
              <a:t>From this cavity, the TB bacilli quickly spread through the tissue and the person develops signs and symptoms of active TB such as coughing. </a:t>
            </a:r>
          </a:p>
          <a:p>
            <a:pPr>
              <a:lnSpc>
                <a:spcPct val="100000"/>
              </a:lnSpc>
            </a:pPr>
            <a:endParaRPr lang="en-US" dirty="0"/>
          </a:p>
        </p:txBody>
      </p:sp>
      <p:pic>
        <p:nvPicPr>
          <p:cNvPr id="4" name="Picture 3">
            <a:extLst>
              <a:ext uri="{FF2B5EF4-FFF2-40B4-BE49-F238E27FC236}">
                <a16:creationId xmlns:a16="http://schemas.microsoft.com/office/drawing/2014/main" id="{F2376126-2336-CA47-846C-711A3E07A363}"/>
              </a:ext>
            </a:extLst>
          </p:cNvPr>
          <p:cNvPicPr>
            <a:picLocks noChangeAspect="1"/>
          </p:cNvPicPr>
          <p:nvPr/>
        </p:nvPicPr>
        <p:blipFill rotWithShape="1">
          <a:blip r:embed="rId2"/>
          <a:srcRect t="56519" r="52286"/>
          <a:stretch/>
        </p:blipFill>
        <p:spPr>
          <a:xfrm>
            <a:off x="7627884" y="1128451"/>
            <a:ext cx="3034589" cy="3170194"/>
          </a:xfrm>
          <a:prstGeom prst="rect">
            <a:avLst/>
          </a:prstGeom>
        </p:spPr>
      </p:pic>
    </p:spTree>
    <p:extLst>
      <p:ext uri="{BB962C8B-B14F-4D97-AF65-F5344CB8AC3E}">
        <p14:creationId xmlns:p14="http://schemas.microsoft.com/office/powerpoint/2010/main" val="832416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5AC-F9B4-F645-84D9-FDC932FF7389}"/>
              </a:ext>
            </a:extLst>
          </p:cNvPr>
          <p:cNvSpPr>
            <a:spLocks noGrp="1"/>
          </p:cNvSpPr>
          <p:nvPr>
            <p:ph type="title"/>
          </p:nvPr>
        </p:nvSpPr>
        <p:spPr/>
        <p:txBody>
          <a:bodyPr/>
          <a:lstStyle/>
          <a:p>
            <a:r>
              <a:rPr lang="en-AU" altLang="en-US" sz="1800" b="1" dirty="0"/>
              <a:t>Tuberculosis Life Cycle</a:t>
            </a:r>
            <a:endParaRPr lang="en-US" dirty="0"/>
          </a:p>
        </p:txBody>
      </p:sp>
      <p:sp>
        <p:nvSpPr>
          <p:cNvPr id="3" name="Content Placeholder 2">
            <a:extLst>
              <a:ext uri="{FF2B5EF4-FFF2-40B4-BE49-F238E27FC236}">
                <a16:creationId xmlns:a16="http://schemas.microsoft.com/office/drawing/2014/main" id="{2DC8DDEA-DAF0-B54B-AA0C-BABBE1B35F44}"/>
              </a:ext>
            </a:extLst>
          </p:cNvPr>
          <p:cNvSpPr>
            <a:spLocks noGrp="1"/>
          </p:cNvSpPr>
          <p:nvPr>
            <p:ph idx="1"/>
          </p:nvPr>
        </p:nvSpPr>
        <p:spPr>
          <a:xfrm>
            <a:off x="811104" y="1213660"/>
            <a:ext cx="10178322" cy="3593591"/>
          </a:xfrm>
        </p:spPr>
        <p:txBody>
          <a:bodyPr/>
          <a:lstStyle/>
          <a:p>
            <a:pPr lvl="3">
              <a:lnSpc>
                <a:spcPct val="100000"/>
              </a:lnSpc>
              <a:buFont typeface="Arial" panose="020B0604020202020204" pitchFamily="34" charset="0"/>
              <a:buChar char="•"/>
            </a:pPr>
            <a:r>
              <a:rPr lang="en-AU" sz="2200" dirty="0"/>
              <a:t>In this stage, the person is highly contagious because his or her sputum contains active TB bacteria. </a:t>
            </a:r>
          </a:p>
          <a:p>
            <a:pPr lvl="3">
              <a:lnSpc>
                <a:spcPct val="100000"/>
              </a:lnSpc>
              <a:buFont typeface="Arial" panose="020B0604020202020204" pitchFamily="34" charset="0"/>
              <a:buChar char="•"/>
            </a:pPr>
            <a:r>
              <a:rPr lang="en-AU" sz="2200" dirty="0"/>
              <a:t>Reactivation is more likely to happen if the immune system is weakened, such as with HIV infection or malnutrition.</a:t>
            </a:r>
          </a:p>
          <a:p>
            <a:endParaRPr lang="en-US" dirty="0"/>
          </a:p>
        </p:txBody>
      </p:sp>
      <p:pic>
        <p:nvPicPr>
          <p:cNvPr id="4" name="Picture 3">
            <a:extLst>
              <a:ext uri="{FF2B5EF4-FFF2-40B4-BE49-F238E27FC236}">
                <a16:creationId xmlns:a16="http://schemas.microsoft.com/office/drawing/2014/main" id="{56C1FB3E-CD0E-C246-A0EC-819233DAAFD1}"/>
              </a:ext>
            </a:extLst>
          </p:cNvPr>
          <p:cNvPicPr>
            <a:picLocks noChangeAspect="1"/>
          </p:cNvPicPr>
          <p:nvPr/>
        </p:nvPicPr>
        <p:blipFill rotWithShape="1">
          <a:blip r:embed="rId2"/>
          <a:srcRect t="56519" r="52286"/>
          <a:stretch/>
        </p:blipFill>
        <p:spPr>
          <a:xfrm>
            <a:off x="4490599" y="3200401"/>
            <a:ext cx="3210802" cy="3354281"/>
          </a:xfrm>
          <a:prstGeom prst="rect">
            <a:avLst/>
          </a:prstGeom>
        </p:spPr>
      </p:pic>
    </p:spTree>
    <p:extLst>
      <p:ext uri="{BB962C8B-B14F-4D97-AF65-F5344CB8AC3E}">
        <p14:creationId xmlns:p14="http://schemas.microsoft.com/office/powerpoint/2010/main" val="2418640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97" y="477258"/>
            <a:ext cx="8229600" cy="514350"/>
          </a:xfrm>
        </p:spPr>
        <p:txBody>
          <a:bodyPr/>
          <a:lstStyle/>
          <a:p>
            <a:r>
              <a:rPr lang="en-AU" altLang="en-US" sz="2400" b="1" i="1" dirty="0"/>
              <a:t>Mycobacterium tuberculosis </a:t>
            </a:r>
            <a:r>
              <a:rPr lang="en-AU" altLang="en-US" sz="2400" b="1" dirty="0"/>
              <a:t>life cycle</a:t>
            </a:r>
            <a:endParaRPr lang="en-AU" sz="2400" dirty="0"/>
          </a:p>
        </p:txBody>
      </p:sp>
      <p:graphicFrame>
        <p:nvGraphicFramePr>
          <p:cNvPr id="4" name="Content Placeholder 3">
            <a:extLst>
              <a:ext uri="{FF2B5EF4-FFF2-40B4-BE49-F238E27FC236}">
                <a16:creationId xmlns:a16="http://schemas.microsoft.com/office/drawing/2014/main" id="{0FC8DB51-62C5-4D86-A349-542332F322BC}"/>
              </a:ext>
            </a:extLst>
          </p:cNvPr>
          <p:cNvGraphicFramePr>
            <a:graphicFrameLocks noGrp="1"/>
          </p:cNvGraphicFramePr>
          <p:nvPr>
            <p:ph idx="1"/>
            <p:extLst>
              <p:ext uri="{D42A27DB-BD31-4B8C-83A1-F6EECF244321}">
                <p14:modId xmlns:p14="http://schemas.microsoft.com/office/powerpoint/2010/main" val="2441300302"/>
              </p:ext>
            </p:extLst>
          </p:nvPr>
        </p:nvGraphicFramePr>
        <p:xfrm>
          <a:off x="987972" y="1184056"/>
          <a:ext cx="8865476" cy="4489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a:extLst>
              <a:ext uri="{FF2B5EF4-FFF2-40B4-BE49-F238E27FC236}">
                <a16:creationId xmlns:a16="http://schemas.microsoft.com/office/drawing/2014/main" id="{9A24FDD0-1E15-4AF4-85CC-18504C1865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7543"/>
          <a:stretch/>
        </p:blipFill>
        <p:spPr bwMode="auto">
          <a:xfrm>
            <a:off x="7826411" y="4445888"/>
            <a:ext cx="131159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8"/>
          <a:srcRect r="4774"/>
          <a:stretch/>
        </p:blipFill>
        <p:spPr>
          <a:xfrm>
            <a:off x="1328097" y="4728748"/>
            <a:ext cx="2381699" cy="1518035"/>
          </a:xfrm>
          <a:prstGeom prst="rect">
            <a:avLst/>
          </a:prstGeom>
        </p:spPr>
      </p:pic>
      <p:pic>
        <p:nvPicPr>
          <p:cNvPr id="7" name="Picture 6"/>
          <p:cNvPicPr>
            <a:picLocks noChangeAspect="1"/>
          </p:cNvPicPr>
          <p:nvPr/>
        </p:nvPicPr>
        <p:blipFill>
          <a:blip r:embed="rId9"/>
          <a:stretch>
            <a:fillRect/>
          </a:stretch>
        </p:blipFill>
        <p:spPr>
          <a:xfrm>
            <a:off x="8589076" y="456636"/>
            <a:ext cx="2980163" cy="3416412"/>
          </a:xfrm>
          <a:prstGeom prst="rect">
            <a:avLst/>
          </a:prstGeom>
        </p:spPr>
      </p:pic>
    </p:spTree>
    <p:extLst>
      <p:ext uri="{BB962C8B-B14F-4D97-AF65-F5344CB8AC3E}">
        <p14:creationId xmlns:p14="http://schemas.microsoft.com/office/powerpoint/2010/main" val="2551934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F413-22D0-6240-9E31-4E27C2266BD1}"/>
              </a:ext>
            </a:extLst>
          </p:cNvPr>
          <p:cNvSpPr>
            <a:spLocks noGrp="1"/>
          </p:cNvSpPr>
          <p:nvPr>
            <p:ph type="title"/>
          </p:nvPr>
        </p:nvSpPr>
        <p:spPr/>
        <p:txBody>
          <a:bodyPr>
            <a:normAutofit/>
          </a:bodyPr>
          <a:lstStyle/>
          <a:p>
            <a:r>
              <a:rPr lang="en-US" dirty="0"/>
              <a:t>Symptoms &amp; Impact on Host</a:t>
            </a:r>
          </a:p>
        </p:txBody>
      </p:sp>
      <p:sp>
        <p:nvSpPr>
          <p:cNvPr id="3" name="Content Placeholder 2">
            <a:extLst>
              <a:ext uri="{FF2B5EF4-FFF2-40B4-BE49-F238E27FC236}">
                <a16:creationId xmlns:a16="http://schemas.microsoft.com/office/drawing/2014/main" id="{3F56D694-F555-6645-B0BA-4C0D5132AF7A}"/>
              </a:ext>
            </a:extLst>
          </p:cNvPr>
          <p:cNvSpPr>
            <a:spLocks noGrp="1"/>
          </p:cNvSpPr>
          <p:nvPr>
            <p:ph idx="1"/>
          </p:nvPr>
        </p:nvSpPr>
        <p:spPr>
          <a:xfrm>
            <a:off x="1638464" y="1371600"/>
            <a:ext cx="8763000" cy="4114800"/>
          </a:xfrm>
        </p:spPr>
        <p:txBody>
          <a:bodyPr>
            <a:noAutofit/>
          </a:bodyPr>
          <a:lstStyle/>
          <a:p>
            <a:pPr>
              <a:lnSpc>
                <a:spcPct val="100000"/>
              </a:lnSpc>
            </a:pPr>
            <a:r>
              <a:rPr lang="en-AU" dirty="0"/>
              <a:t>TB can cause disease in any part of the body, but the lungs are the most common. Some people with TB disease may only have mild symptoms. People with TB may have some or all of the following symptoms:</a:t>
            </a:r>
          </a:p>
          <a:p>
            <a:pPr lvl="4">
              <a:lnSpc>
                <a:spcPct val="100000"/>
              </a:lnSpc>
            </a:pPr>
            <a:r>
              <a:rPr lang="en-AU" sz="2000" dirty="0"/>
              <a:t>A cough that lasts for more than three weeks, and is not improving </a:t>
            </a:r>
          </a:p>
          <a:p>
            <a:pPr lvl="4">
              <a:lnSpc>
                <a:spcPct val="100000"/>
              </a:lnSpc>
            </a:pPr>
            <a:r>
              <a:rPr lang="en-AU" sz="2000" dirty="0"/>
              <a:t>Blood-stained sputum</a:t>
            </a:r>
          </a:p>
          <a:p>
            <a:pPr lvl="4">
              <a:lnSpc>
                <a:spcPct val="100000"/>
              </a:lnSpc>
            </a:pPr>
            <a:r>
              <a:rPr lang="en-AU" sz="2000" dirty="0"/>
              <a:t>Fevers </a:t>
            </a:r>
          </a:p>
          <a:p>
            <a:pPr lvl="4">
              <a:lnSpc>
                <a:spcPct val="100000"/>
              </a:lnSpc>
            </a:pPr>
            <a:r>
              <a:rPr lang="en-AU" sz="2000" dirty="0"/>
              <a:t>Night sweats</a:t>
            </a:r>
          </a:p>
          <a:p>
            <a:pPr lvl="4">
              <a:lnSpc>
                <a:spcPct val="100000"/>
              </a:lnSpc>
            </a:pPr>
            <a:r>
              <a:rPr lang="en-AU" sz="2000" dirty="0"/>
              <a:t>Unexplained weight loss </a:t>
            </a:r>
          </a:p>
          <a:p>
            <a:pPr lvl="4">
              <a:lnSpc>
                <a:spcPct val="100000"/>
              </a:lnSpc>
            </a:pPr>
            <a:r>
              <a:rPr lang="en-AU" sz="2000" dirty="0"/>
              <a:t>Always feeling tired</a:t>
            </a:r>
          </a:p>
          <a:p>
            <a:pPr lvl="4">
              <a:lnSpc>
                <a:spcPct val="100000"/>
              </a:lnSpc>
            </a:pPr>
            <a:r>
              <a:rPr lang="en-AU" sz="2000" dirty="0"/>
              <a:t>Loss of appetite</a:t>
            </a:r>
          </a:p>
          <a:p>
            <a:pPr lvl="4">
              <a:lnSpc>
                <a:spcPct val="100000"/>
              </a:lnSpc>
            </a:pPr>
            <a:r>
              <a:rPr lang="en-AU" sz="2000" dirty="0"/>
              <a:t>Pain and / or swelling in the affected area. </a:t>
            </a:r>
          </a:p>
          <a:p>
            <a:pPr marL="342900" lvl="1" indent="-342900">
              <a:lnSpc>
                <a:spcPct val="100000"/>
              </a:lnSpc>
            </a:pPr>
            <a:r>
              <a:rPr lang="en-AU" sz="2000" dirty="0">
                <a:hlinkClick r:id="rId2"/>
              </a:rPr>
              <a:t>https://www.who.int/news-room/fact-sheets/detail/tuberculosis</a:t>
            </a:r>
            <a:r>
              <a:rPr lang="en-AU" sz="2000" dirty="0"/>
              <a:t> </a:t>
            </a:r>
          </a:p>
          <a:p>
            <a:pPr lvl="4">
              <a:lnSpc>
                <a:spcPct val="100000"/>
              </a:lnSpc>
            </a:pPr>
            <a:endParaRPr lang="en-AU" sz="2000" dirty="0"/>
          </a:p>
          <a:p>
            <a:pPr marL="856060" lvl="4" indent="-342900">
              <a:lnSpc>
                <a:spcPct val="100000"/>
              </a:lnSpc>
            </a:pPr>
            <a:endParaRPr lang="en-AU" sz="2000" dirty="0"/>
          </a:p>
          <a:p>
            <a:pPr>
              <a:lnSpc>
                <a:spcPct val="100000"/>
              </a:lnSpc>
            </a:pPr>
            <a:endParaRPr lang="en-US" dirty="0"/>
          </a:p>
        </p:txBody>
      </p:sp>
    </p:spTree>
    <p:extLst>
      <p:ext uri="{BB962C8B-B14F-4D97-AF65-F5344CB8AC3E}">
        <p14:creationId xmlns:p14="http://schemas.microsoft.com/office/powerpoint/2010/main" val="2047324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E024-5838-0249-852B-FDECD9C2B48F}"/>
              </a:ext>
            </a:extLst>
          </p:cNvPr>
          <p:cNvSpPr>
            <a:spLocks noGrp="1"/>
          </p:cNvSpPr>
          <p:nvPr>
            <p:ph type="title"/>
          </p:nvPr>
        </p:nvSpPr>
        <p:spPr/>
        <p:txBody>
          <a:bodyPr/>
          <a:lstStyle/>
          <a:p>
            <a:r>
              <a:rPr lang="en-US" dirty="0"/>
              <a:t>Incubation period</a:t>
            </a:r>
          </a:p>
        </p:txBody>
      </p:sp>
      <p:sp>
        <p:nvSpPr>
          <p:cNvPr id="3" name="Content Placeholder 2">
            <a:extLst>
              <a:ext uri="{FF2B5EF4-FFF2-40B4-BE49-F238E27FC236}">
                <a16:creationId xmlns:a16="http://schemas.microsoft.com/office/drawing/2014/main" id="{627FB1F3-1513-5943-A2B8-6FCFDF7D818F}"/>
              </a:ext>
            </a:extLst>
          </p:cNvPr>
          <p:cNvSpPr>
            <a:spLocks noGrp="1"/>
          </p:cNvSpPr>
          <p:nvPr>
            <p:ph idx="1"/>
          </p:nvPr>
        </p:nvSpPr>
        <p:spPr/>
        <p:txBody>
          <a:bodyPr/>
          <a:lstStyle/>
          <a:p>
            <a:r>
              <a:rPr lang="en-US" dirty="0" smtClean="0"/>
              <a:t>3 – 9 weeks</a:t>
            </a:r>
          </a:p>
          <a:p>
            <a:r>
              <a:rPr lang="en-US" dirty="0" smtClean="0"/>
              <a:t>TB can stay dormant in the body for months or years. While dormant the host will not show any symptoms (this is called latent TB). The host is not infectious</a:t>
            </a:r>
            <a:endParaRPr lang="en-US" dirty="0"/>
          </a:p>
        </p:txBody>
      </p:sp>
    </p:spTree>
    <p:extLst>
      <p:ext uri="{BB962C8B-B14F-4D97-AF65-F5344CB8AC3E}">
        <p14:creationId xmlns:p14="http://schemas.microsoft.com/office/powerpoint/2010/main" val="3574295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ED64-8690-E247-8CA4-D201EB5E1D6B}"/>
              </a:ext>
            </a:extLst>
          </p:cNvPr>
          <p:cNvSpPr>
            <a:spLocks noGrp="1"/>
          </p:cNvSpPr>
          <p:nvPr>
            <p:ph type="title"/>
          </p:nvPr>
        </p:nvSpPr>
        <p:spPr/>
        <p:txBody>
          <a:bodyPr>
            <a:normAutofit/>
          </a:bodyPr>
          <a:lstStyle/>
          <a:p>
            <a:r>
              <a:rPr lang="en-US" dirty="0"/>
              <a:t>Treatment</a:t>
            </a:r>
          </a:p>
        </p:txBody>
      </p:sp>
      <p:sp>
        <p:nvSpPr>
          <p:cNvPr id="3" name="Content Placeholder 2">
            <a:extLst>
              <a:ext uri="{FF2B5EF4-FFF2-40B4-BE49-F238E27FC236}">
                <a16:creationId xmlns:a16="http://schemas.microsoft.com/office/drawing/2014/main" id="{3AF7AB18-4448-CE43-A7CB-9D2617D152AD}"/>
              </a:ext>
            </a:extLst>
          </p:cNvPr>
          <p:cNvSpPr>
            <a:spLocks noGrp="1"/>
          </p:cNvSpPr>
          <p:nvPr>
            <p:ph idx="1"/>
          </p:nvPr>
        </p:nvSpPr>
        <p:spPr>
          <a:xfrm>
            <a:off x="1436956" y="1288027"/>
            <a:ext cx="10178322" cy="5330456"/>
          </a:xfrm>
        </p:spPr>
        <p:txBody>
          <a:bodyPr>
            <a:normAutofit/>
          </a:bodyPr>
          <a:lstStyle/>
          <a:p>
            <a:pPr>
              <a:lnSpc>
                <a:spcPct val="120000"/>
              </a:lnSpc>
            </a:pPr>
            <a:r>
              <a:rPr lang="en-AU" sz="2200" dirty="0" smtClean="0"/>
              <a:t>Hosts with active (stage 4) and latent (stage 3) TB should be treated to avoid transmission (spreading the disease)</a:t>
            </a:r>
          </a:p>
          <a:p>
            <a:pPr>
              <a:lnSpc>
                <a:spcPct val="120000"/>
              </a:lnSpc>
            </a:pPr>
            <a:r>
              <a:rPr lang="en-AU" sz="2200" dirty="0" smtClean="0"/>
              <a:t>TB </a:t>
            </a:r>
            <a:r>
              <a:rPr lang="en-AU" sz="2200" dirty="0"/>
              <a:t>disease can be treated by taking </a:t>
            </a:r>
            <a:r>
              <a:rPr lang="en-AU" sz="2200" dirty="0" smtClean="0"/>
              <a:t>a mix of antibiotics for </a:t>
            </a:r>
            <a:r>
              <a:rPr lang="en-AU" sz="2200" dirty="0"/>
              <a:t>6 to 9 months.  </a:t>
            </a:r>
          </a:p>
          <a:p>
            <a:pPr>
              <a:lnSpc>
                <a:spcPct val="120000"/>
              </a:lnSpc>
            </a:pPr>
            <a:r>
              <a:rPr lang="en-AU" sz="2200" dirty="0"/>
              <a:t>There are 10 drugs currently approved by the U.S. Food and Drug Administration (FDA) for treating TB. </a:t>
            </a:r>
          </a:p>
          <a:p>
            <a:pPr>
              <a:lnSpc>
                <a:spcPct val="120000"/>
              </a:lnSpc>
            </a:pPr>
            <a:r>
              <a:rPr lang="en-AU" sz="2200" dirty="0"/>
              <a:t>Of the approved drugs, the first-line anti-TB agents that form the core of treatment regimens are:</a:t>
            </a:r>
          </a:p>
          <a:p>
            <a:pPr marL="597693" lvl="3" indent="-342900">
              <a:lnSpc>
                <a:spcPct val="120000"/>
              </a:lnSpc>
            </a:pPr>
            <a:r>
              <a:rPr lang="en-AU" sz="2200" dirty="0"/>
              <a:t>isoniazid (INH)</a:t>
            </a:r>
          </a:p>
          <a:p>
            <a:pPr marL="597693" lvl="3" indent="-342900">
              <a:lnSpc>
                <a:spcPct val="120000"/>
              </a:lnSpc>
            </a:pPr>
            <a:r>
              <a:rPr lang="en-AU" sz="2200" dirty="0" err="1"/>
              <a:t>rifampin</a:t>
            </a:r>
            <a:r>
              <a:rPr lang="en-AU" sz="2200" dirty="0"/>
              <a:t> (RIF)</a:t>
            </a:r>
          </a:p>
          <a:p>
            <a:pPr marL="597693" lvl="3" indent="-342900">
              <a:lnSpc>
                <a:spcPct val="120000"/>
              </a:lnSpc>
            </a:pPr>
            <a:r>
              <a:rPr lang="en-AU" sz="2200" dirty="0"/>
              <a:t>ethambutol (EMB)</a:t>
            </a:r>
          </a:p>
          <a:p>
            <a:pPr marL="597693" lvl="3" indent="-342900">
              <a:lnSpc>
                <a:spcPct val="120000"/>
              </a:lnSpc>
            </a:pPr>
            <a:r>
              <a:rPr lang="en-AU" sz="2200" dirty="0"/>
              <a:t>pyrazinamide (PZA)</a:t>
            </a:r>
          </a:p>
          <a:p>
            <a:pPr>
              <a:lnSpc>
                <a:spcPct val="120000"/>
              </a:lnSpc>
            </a:pPr>
            <a:endParaRPr lang="en-US" sz="2200" dirty="0"/>
          </a:p>
        </p:txBody>
      </p:sp>
    </p:spTree>
    <p:extLst>
      <p:ext uri="{BB962C8B-B14F-4D97-AF65-F5344CB8AC3E}">
        <p14:creationId xmlns:p14="http://schemas.microsoft.com/office/powerpoint/2010/main" val="720218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E9E0-1D72-C742-B7BB-D684DC280AD7}"/>
              </a:ext>
            </a:extLst>
          </p:cNvPr>
          <p:cNvSpPr>
            <a:spLocks noGrp="1"/>
          </p:cNvSpPr>
          <p:nvPr>
            <p:ph type="title"/>
          </p:nvPr>
        </p:nvSpPr>
        <p:spPr/>
        <p:txBody>
          <a:bodyPr/>
          <a:lstStyle/>
          <a:p>
            <a:r>
              <a:rPr lang="en-US" dirty="0"/>
              <a:t>Antibiotics </a:t>
            </a:r>
          </a:p>
        </p:txBody>
      </p:sp>
      <p:sp>
        <p:nvSpPr>
          <p:cNvPr id="3" name="Content Placeholder 2">
            <a:extLst>
              <a:ext uri="{FF2B5EF4-FFF2-40B4-BE49-F238E27FC236}">
                <a16:creationId xmlns:a16="http://schemas.microsoft.com/office/drawing/2014/main" id="{1E11493A-F6E3-5843-8860-689C01353271}"/>
              </a:ext>
            </a:extLst>
          </p:cNvPr>
          <p:cNvSpPr>
            <a:spLocks noGrp="1"/>
          </p:cNvSpPr>
          <p:nvPr>
            <p:ph idx="1"/>
          </p:nvPr>
        </p:nvSpPr>
        <p:spPr>
          <a:xfrm>
            <a:off x="1251678" y="1488270"/>
            <a:ext cx="10178322" cy="3593591"/>
          </a:xfrm>
        </p:spPr>
        <p:txBody>
          <a:bodyPr>
            <a:normAutofit/>
          </a:bodyPr>
          <a:lstStyle/>
          <a:p>
            <a:r>
              <a:rPr lang="en-US" sz="2400" dirty="0" smtClean="0"/>
              <a:t>Are antimicrobial chemicals that inhibit or destroy bacteria</a:t>
            </a:r>
          </a:p>
          <a:p>
            <a:r>
              <a:rPr lang="en-US" sz="2400" dirty="0" smtClean="0"/>
              <a:t>They target structures only present in bacteria – structural features and metabolic characteristics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636561604"/>
              </p:ext>
            </p:extLst>
          </p:nvPr>
        </p:nvGraphicFramePr>
        <p:xfrm>
          <a:off x="1642533" y="3285066"/>
          <a:ext cx="8636000" cy="3415760"/>
        </p:xfrm>
        <a:graphic>
          <a:graphicData uri="http://schemas.openxmlformats.org/drawingml/2006/table">
            <a:tbl>
              <a:tblPr firstRow="1" bandRow="1">
                <a:tableStyleId>{5C22544A-7EE6-4342-B048-85BDC9FD1C3A}</a:tableStyleId>
              </a:tblPr>
              <a:tblGrid>
                <a:gridCol w="2950634">
                  <a:extLst>
                    <a:ext uri="{9D8B030D-6E8A-4147-A177-3AD203B41FA5}">
                      <a16:colId xmlns:a16="http://schemas.microsoft.com/office/drawing/2014/main" val="3404927263"/>
                    </a:ext>
                  </a:extLst>
                </a:gridCol>
                <a:gridCol w="5685366">
                  <a:extLst>
                    <a:ext uri="{9D8B030D-6E8A-4147-A177-3AD203B41FA5}">
                      <a16:colId xmlns:a16="http://schemas.microsoft.com/office/drawing/2014/main" val="4060948381"/>
                    </a:ext>
                  </a:extLst>
                </a:gridCol>
              </a:tblGrid>
              <a:tr h="770220">
                <a:tc>
                  <a:txBody>
                    <a:bodyPr/>
                    <a:lstStyle/>
                    <a:p>
                      <a:r>
                        <a:rPr lang="en-AU" sz="2000" dirty="0" smtClean="0"/>
                        <a:t>Example of Antibiotics</a:t>
                      </a:r>
                      <a:endParaRPr lang="en-AU" sz="2000" dirty="0"/>
                    </a:p>
                  </a:txBody>
                  <a:tcPr/>
                </a:tc>
                <a:tc>
                  <a:txBody>
                    <a:bodyPr/>
                    <a:lstStyle/>
                    <a:p>
                      <a:r>
                        <a:rPr lang="en-AU" sz="2000" dirty="0" smtClean="0"/>
                        <a:t>Action on bacteria</a:t>
                      </a:r>
                      <a:endParaRPr lang="en-AU" sz="2000" dirty="0"/>
                    </a:p>
                  </a:txBody>
                  <a:tcPr/>
                </a:tc>
                <a:extLst>
                  <a:ext uri="{0D108BD9-81ED-4DB2-BD59-A6C34878D82A}">
                    <a16:rowId xmlns:a16="http://schemas.microsoft.com/office/drawing/2014/main" val="409249804"/>
                  </a:ext>
                </a:extLst>
              </a:tr>
              <a:tr h="1105099">
                <a:tc>
                  <a:txBody>
                    <a:bodyPr/>
                    <a:lstStyle/>
                    <a:p>
                      <a:r>
                        <a:rPr lang="en-AU" sz="2000" dirty="0" smtClean="0"/>
                        <a:t>Streptomycin</a:t>
                      </a:r>
                      <a:endParaRPr lang="en-AU"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smtClean="0"/>
                        <a:t>Disrupts protein </a:t>
                      </a:r>
                      <a:r>
                        <a:rPr lang="en-AU" sz="2000" dirty="0" err="1" smtClean="0"/>
                        <a:t>sysnthesis</a:t>
                      </a:r>
                      <a:r>
                        <a:rPr lang="en-AU" sz="2000" dirty="0" smtClean="0"/>
                        <a:t> by binding to ribosomes</a:t>
                      </a:r>
                    </a:p>
                    <a:p>
                      <a:endParaRPr lang="en-AU" sz="2000" dirty="0"/>
                    </a:p>
                  </a:txBody>
                  <a:tcPr/>
                </a:tc>
                <a:extLst>
                  <a:ext uri="{0D108BD9-81ED-4DB2-BD59-A6C34878D82A}">
                    <a16:rowId xmlns:a16="http://schemas.microsoft.com/office/drawing/2014/main" val="838377075"/>
                  </a:ext>
                </a:extLst>
              </a:tr>
              <a:tr h="1105099">
                <a:tc>
                  <a:txBody>
                    <a:bodyPr/>
                    <a:lstStyle/>
                    <a:p>
                      <a:r>
                        <a:rPr lang="en-AU" sz="2000" dirty="0" smtClean="0"/>
                        <a:t>Penicillin</a:t>
                      </a:r>
                      <a:endParaRPr lang="en-AU" sz="2000" dirty="0"/>
                    </a:p>
                  </a:txBody>
                  <a:tcPr/>
                </a:tc>
                <a:tc>
                  <a:txBody>
                    <a:bodyPr/>
                    <a:lstStyle/>
                    <a:p>
                      <a:r>
                        <a:rPr lang="en-AU" sz="2000" dirty="0" smtClean="0"/>
                        <a:t>Disrupts cell wall growth in bacteria by interfering</a:t>
                      </a:r>
                      <a:r>
                        <a:rPr lang="en-AU" sz="2000" baseline="0" dirty="0" smtClean="0"/>
                        <a:t> with the synthesis of the peptidoglycan layer in their cell wall</a:t>
                      </a:r>
                      <a:endParaRPr lang="en-AU" sz="2000" dirty="0"/>
                    </a:p>
                  </a:txBody>
                  <a:tcPr/>
                </a:tc>
                <a:extLst>
                  <a:ext uri="{0D108BD9-81ED-4DB2-BD59-A6C34878D82A}">
                    <a16:rowId xmlns:a16="http://schemas.microsoft.com/office/drawing/2014/main" val="1389808414"/>
                  </a:ext>
                </a:extLst>
              </a:tr>
              <a:tr h="435342">
                <a:tc>
                  <a:txBody>
                    <a:bodyPr/>
                    <a:lstStyle/>
                    <a:p>
                      <a:r>
                        <a:rPr lang="en-AU" sz="2000" dirty="0" err="1" smtClean="0"/>
                        <a:t>Clotrimazole</a:t>
                      </a:r>
                      <a:endParaRPr lang="en-AU" sz="2000" dirty="0"/>
                    </a:p>
                  </a:txBody>
                  <a:tcPr/>
                </a:tc>
                <a:tc>
                  <a:txBody>
                    <a:bodyPr/>
                    <a:lstStyle/>
                    <a:p>
                      <a:r>
                        <a:rPr lang="en-AU" sz="2000" dirty="0" smtClean="0"/>
                        <a:t>Disrupts cell membrane permeability</a:t>
                      </a:r>
                      <a:endParaRPr lang="en-AU" sz="2000" dirty="0"/>
                    </a:p>
                  </a:txBody>
                  <a:tcPr/>
                </a:tc>
                <a:extLst>
                  <a:ext uri="{0D108BD9-81ED-4DB2-BD59-A6C34878D82A}">
                    <a16:rowId xmlns:a16="http://schemas.microsoft.com/office/drawing/2014/main" val="1965486969"/>
                  </a:ext>
                </a:extLst>
              </a:tr>
            </a:tbl>
          </a:graphicData>
        </a:graphic>
      </p:graphicFrame>
    </p:spTree>
    <p:extLst>
      <p:ext uri="{BB962C8B-B14F-4D97-AF65-F5344CB8AC3E}">
        <p14:creationId xmlns:p14="http://schemas.microsoft.com/office/powerpoint/2010/main" val="4220069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75E5-2A20-E244-8B7B-8B0F88F239DD}"/>
              </a:ext>
            </a:extLst>
          </p:cNvPr>
          <p:cNvSpPr>
            <a:spLocks noGrp="1"/>
          </p:cNvSpPr>
          <p:nvPr>
            <p:ph type="title"/>
          </p:nvPr>
        </p:nvSpPr>
        <p:spPr>
          <a:xfrm>
            <a:off x="1319049" y="194442"/>
            <a:ext cx="8229600" cy="685800"/>
          </a:xfrm>
        </p:spPr>
        <p:txBody>
          <a:bodyPr>
            <a:noAutofit/>
          </a:bodyPr>
          <a:lstStyle/>
          <a:p>
            <a:r>
              <a:rPr lang="en-US" dirty="0"/>
              <a:t>Prevention</a:t>
            </a:r>
          </a:p>
        </p:txBody>
      </p:sp>
      <p:sp>
        <p:nvSpPr>
          <p:cNvPr id="3" name="Content Placeholder 2">
            <a:extLst>
              <a:ext uri="{FF2B5EF4-FFF2-40B4-BE49-F238E27FC236}">
                <a16:creationId xmlns:a16="http://schemas.microsoft.com/office/drawing/2014/main" id="{2028FFCC-9648-974F-9EC2-CA33B4D8C3DA}"/>
              </a:ext>
            </a:extLst>
          </p:cNvPr>
          <p:cNvSpPr>
            <a:spLocks noGrp="1"/>
          </p:cNvSpPr>
          <p:nvPr>
            <p:ph idx="1"/>
          </p:nvPr>
        </p:nvSpPr>
        <p:spPr>
          <a:xfrm>
            <a:off x="1170039" y="1139695"/>
            <a:ext cx="10205884" cy="5081752"/>
          </a:xfrm>
        </p:spPr>
        <p:txBody>
          <a:bodyPr>
            <a:noAutofit/>
          </a:bodyPr>
          <a:lstStyle/>
          <a:p>
            <a:pPr marL="0" indent="0">
              <a:lnSpc>
                <a:spcPct val="100000"/>
              </a:lnSpc>
              <a:buNone/>
            </a:pPr>
            <a:r>
              <a:rPr lang="en-US" dirty="0"/>
              <a:t>Identify &amp; diagnose </a:t>
            </a:r>
            <a:r>
              <a:rPr lang="en-US" dirty="0" smtClean="0"/>
              <a:t>disease so can receive medication/treatment</a:t>
            </a:r>
            <a:endParaRPr lang="en-US" dirty="0"/>
          </a:p>
          <a:p>
            <a:pPr>
              <a:lnSpc>
                <a:spcPct val="100000"/>
              </a:lnSpc>
            </a:pPr>
            <a:r>
              <a:rPr lang="en-US" dirty="0"/>
              <a:t>Chest X-rays or sputum tests for diagnosis of active </a:t>
            </a:r>
            <a:r>
              <a:rPr lang="en-US" dirty="0" smtClean="0"/>
              <a:t>TB</a:t>
            </a:r>
          </a:p>
          <a:p>
            <a:pPr marL="0" indent="0">
              <a:lnSpc>
                <a:spcPct val="100000"/>
              </a:lnSpc>
              <a:buNone/>
            </a:pPr>
            <a:r>
              <a:rPr lang="en-US" dirty="0" smtClean="0"/>
              <a:t>Medications</a:t>
            </a:r>
          </a:p>
          <a:p>
            <a:pPr>
              <a:lnSpc>
                <a:spcPct val="100000"/>
              </a:lnSpc>
            </a:pPr>
            <a:r>
              <a:rPr lang="en-US" dirty="0" smtClean="0"/>
              <a:t>Mix of antibiotics prescribed for a period of 6 months minimum</a:t>
            </a:r>
            <a:endParaRPr lang="en-US" dirty="0"/>
          </a:p>
          <a:p>
            <a:pPr marL="0" indent="0">
              <a:lnSpc>
                <a:spcPct val="100000"/>
              </a:lnSpc>
              <a:buNone/>
            </a:pPr>
            <a:r>
              <a:rPr lang="en-AU" dirty="0"/>
              <a:t>Hygiene</a:t>
            </a:r>
          </a:p>
          <a:p>
            <a:pPr>
              <a:lnSpc>
                <a:spcPct val="100000"/>
              </a:lnSpc>
            </a:pPr>
            <a:r>
              <a:rPr lang="en-AU" dirty="0"/>
              <a:t>Wear surgical </a:t>
            </a:r>
            <a:r>
              <a:rPr lang="en-AU" dirty="0" smtClean="0"/>
              <a:t>masks</a:t>
            </a:r>
          </a:p>
          <a:p>
            <a:pPr>
              <a:lnSpc>
                <a:spcPct val="100000"/>
              </a:lnSpc>
            </a:pPr>
            <a:r>
              <a:rPr lang="en-AU" dirty="0" smtClean="0"/>
              <a:t>Healthcare workers wear specialist marks that are designed to protect from inhaling droplets</a:t>
            </a:r>
            <a:endParaRPr lang="en-AU" dirty="0"/>
          </a:p>
          <a:p>
            <a:pPr>
              <a:lnSpc>
                <a:spcPct val="100000"/>
              </a:lnSpc>
            </a:pPr>
            <a:r>
              <a:rPr lang="en-AU" dirty="0"/>
              <a:t>Cough into </a:t>
            </a:r>
            <a:r>
              <a:rPr lang="en-AU" dirty="0" smtClean="0"/>
              <a:t>tissues</a:t>
            </a:r>
            <a:endParaRPr lang="en-AU" dirty="0"/>
          </a:p>
          <a:p>
            <a:pPr marL="0" indent="0">
              <a:lnSpc>
                <a:spcPct val="100000"/>
              </a:lnSpc>
              <a:buNone/>
            </a:pPr>
            <a:r>
              <a:rPr lang="en-AU" dirty="0"/>
              <a:t>Quarantine</a:t>
            </a:r>
          </a:p>
          <a:p>
            <a:pPr>
              <a:lnSpc>
                <a:spcPct val="100000"/>
              </a:lnSpc>
            </a:pPr>
            <a:r>
              <a:rPr lang="en-AU" dirty="0"/>
              <a:t>People with infectious TB are isolated until they are no longer </a:t>
            </a:r>
            <a:r>
              <a:rPr lang="en-AU" dirty="0" smtClean="0"/>
              <a:t>infectious. This is particularly important in hospitals</a:t>
            </a:r>
          </a:p>
          <a:p>
            <a:pPr>
              <a:lnSpc>
                <a:spcPct val="100000"/>
              </a:lnSpc>
            </a:pPr>
            <a:r>
              <a:rPr lang="en-AU" dirty="0" smtClean="0"/>
              <a:t>Government healthcare workers use infection control guidelines for the prompt detection of infectious patents, airborne precautions &amp; treatments</a:t>
            </a:r>
            <a:r>
              <a:rPr lang="en-AU" dirty="0"/>
              <a:t> </a:t>
            </a:r>
          </a:p>
          <a:p>
            <a:pPr marL="0" indent="0">
              <a:lnSpc>
                <a:spcPct val="100000"/>
              </a:lnSpc>
              <a:buNone/>
            </a:pPr>
            <a:endParaRPr lang="en-US" dirty="0"/>
          </a:p>
        </p:txBody>
      </p:sp>
    </p:spTree>
    <p:extLst>
      <p:ext uri="{BB962C8B-B14F-4D97-AF65-F5344CB8AC3E}">
        <p14:creationId xmlns:p14="http://schemas.microsoft.com/office/powerpoint/2010/main" val="235456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75E5-2A20-E244-8B7B-8B0F88F239DD}"/>
              </a:ext>
            </a:extLst>
          </p:cNvPr>
          <p:cNvSpPr>
            <a:spLocks noGrp="1"/>
          </p:cNvSpPr>
          <p:nvPr>
            <p:ph type="title"/>
          </p:nvPr>
        </p:nvSpPr>
        <p:spPr>
          <a:xfrm>
            <a:off x="1319049" y="194442"/>
            <a:ext cx="8229600" cy="685800"/>
          </a:xfrm>
        </p:spPr>
        <p:txBody>
          <a:bodyPr>
            <a:noAutofit/>
          </a:bodyPr>
          <a:lstStyle/>
          <a:p>
            <a:r>
              <a:rPr lang="en-US" dirty="0"/>
              <a:t>Prevention</a:t>
            </a:r>
          </a:p>
        </p:txBody>
      </p:sp>
      <p:sp>
        <p:nvSpPr>
          <p:cNvPr id="3" name="Content Placeholder 2">
            <a:extLst>
              <a:ext uri="{FF2B5EF4-FFF2-40B4-BE49-F238E27FC236}">
                <a16:creationId xmlns:a16="http://schemas.microsoft.com/office/drawing/2014/main" id="{2028FFCC-9648-974F-9EC2-CA33B4D8C3DA}"/>
              </a:ext>
            </a:extLst>
          </p:cNvPr>
          <p:cNvSpPr>
            <a:spLocks noGrp="1"/>
          </p:cNvSpPr>
          <p:nvPr>
            <p:ph idx="1"/>
          </p:nvPr>
        </p:nvSpPr>
        <p:spPr>
          <a:xfrm>
            <a:off x="1319049" y="1306843"/>
            <a:ext cx="10056874" cy="5081752"/>
          </a:xfrm>
        </p:spPr>
        <p:txBody>
          <a:bodyPr>
            <a:noAutofit/>
          </a:bodyPr>
          <a:lstStyle/>
          <a:p>
            <a:pPr marL="0" indent="0">
              <a:lnSpc>
                <a:spcPct val="100000"/>
              </a:lnSpc>
              <a:buNone/>
            </a:pPr>
            <a:r>
              <a:rPr lang="en-AU" dirty="0" smtClean="0"/>
              <a:t>Vaccination</a:t>
            </a:r>
            <a:endParaRPr lang="en-AU" dirty="0"/>
          </a:p>
          <a:p>
            <a:pPr>
              <a:lnSpc>
                <a:spcPct val="100000"/>
              </a:lnSpc>
            </a:pPr>
            <a:r>
              <a:rPr lang="en-AU" dirty="0"/>
              <a:t>People diagnosed with </a:t>
            </a:r>
            <a:r>
              <a:rPr lang="en-AU" dirty="0" smtClean="0"/>
              <a:t>latent TB </a:t>
            </a:r>
            <a:r>
              <a:rPr lang="en-AU" dirty="0"/>
              <a:t>infection may be offered a course of preventive treatment</a:t>
            </a:r>
          </a:p>
          <a:p>
            <a:pPr>
              <a:lnSpc>
                <a:spcPct val="100000"/>
              </a:lnSpc>
            </a:pPr>
            <a:r>
              <a:rPr lang="en-AU" dirty="0"/>
              <a:t>BCG vaccination gives protection against life-threatening forms of TB in young children who will be travelling to countries where TB is common, but it is not routinely given in Australia except to those at high risk</a:t>
            </a:r>
          </a:p>
          <a:p>
            <a:pPr marL="0" indent="0">
              <a:lnSpc>
                <a:spcPct val="100000"/>
              </a:lnSpc>
              <a:buNone/>
            </a:pPr>
            <a:r>
              <a:rPr lang="en-AU" dirty="0"/>
              <a:t>Education</a:t>
            </a:r>
          </a:p>
          <a:p>
            <a:pPr>
              <a:lnSpc>
                <a:spcPct val="100000"/>
              </a:lnSpc>
            </a:pPr>
            <a:r>
              <a:rPr lang="en-AU" dirty="0"/>
              <a:t>Education of family members to reduce risk of transmission</a:t>
            </a:r>
          </a:p>
          <a:p>
            <a:pPr>
              <a:lnSpc>
                <a:spcPct val="100000"/>
              </a:lnSpc>
            </a:pPr>
            <a:endParaRPr lang="en-US" dirty="0"/>
          </a:p>
        </p:txBody>
      </p:sp>
    </p:spTree>
    <p:extLst>
      <p:ext uri="{BB962C8B-B14F-4D97-AF65-F5344CB8AC3E}">
        <p14:creationId xmlns:p14="http://schemas.microsoft.com/office/powerpoint/2010/main" val="1711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Structural characteristics of bacteria</a:t>
            </a:r>
          </a:p>
        </p:txBody>
      </p:sp>
      <p:sp>
        <p:nvSpPr>
          <p:cNvPr id="3" name="Content Placeholder 2"/>
          <p:cNvSpPr>
            <a:spLocks noGrp="1"/>
          </p:cNvSpPr>
          <p:nvPr>
            <p:ph idx="1"/>
          </p:nvPr>
        </p:nvSpPr>
        <p:spPr>
          <a:xfrm>
            <a:off x="1361901" y="1619596"/>
            <a:ext cx="5906192" cy="4114800"/>
          </a:xfrm>
        </p:spPr>
        <p:txBody>
          <a:bodyPr>
            <a:normAutofit/>
          </a:bodyPr>
          <a:lstStyle/>
          <a:p>
            <a:pPr>
              <a:lnSpc>
                <a:spcPct val="100000"/>
              </a:lnSpc>
              <a:buFont typeface="Arial" panose="020B0604020202020204" pitchFamily="34" charset="0"/>
              <a:buChar char="•"/>
            </a:pPr>
            <a:r>
              <a:rPr lang="en-AU" sz="2200" dirty="0"/>
              <a:t>Single celled microscopic organism 1 - 10µm (Much larger than viruses)</a:t>
            </a:r>
          </a:p>
          <a:p>
            <a:pPr>
              <a:lnSpc>
                <a:spcPct val="100000"/>
              </a:lnSpc>
              <a:buFont typeface="Arial" panose="020B0604020202020204" pitchFamily="34" charset="0"/>
              <a:buChar char="•"/>
            </a:pPr>
            <a:r>
              <a:rPr lang="en-AU" sz="2200" dirty="0"/>
              <a:t>Prokaryotic – no membrane bound organelles</a:t>
            </a:r>
          </a:p>
          <a:p>
            <a:pPr>
              <a:lnSpc>
                <a:spcPct val="100000"/>
              </a:lnSpc>
              <a:buFont typeface="Arial" panose="020B0604020202020204" pitchFamily="34" charset="0"/>
              <a:buChar char="•"/>
            </a:pPr>
            <a:r>
              <a:rPr lang="en-AU" sz="2200" dirty="0"/>
              <a:t>Usually Singular Circular Chromosome</a:t>
            </a:r>
          </a:p>
          <a:p>
            <a:pPr>
              <a:lnSpc>
                <a:spcPct val="100000"/>
              </a:lnSpc>
              <a:buFont typeface="Arial" panose="020B0604020202020204" pitchFamily="34" charset="0"/>
              <a:buChar char="•"/>
            </a:pPr>
            <a:r>
              <a:rPr lang="en-AU" sz="2200" dirty="0"/>
              <a:t>Have cell wall (sugars &amp; amino acids) and plasma membrane made of peptidoglycan</a:t>
            </a:r>
          </a:p>
          <a:p>
            <a:pPr>
              <a:lnSpc>
                <a:spcPct val="100000"/>
              </a:lnSpc>
              <a:buFont typeface="Arial" panose="020B0604020202020204" pitchFamily="34" charset="0"/>
              <a:buChar char="•"/>
            </a:pPr>
            <a:r>
              <a:rPr lang="en-AU" sz="2200" dirty="0"/>
              <a:t>Have various shapes – spherical, spiral, rod, filamentous</a:t>
            </a:r>
          </a:p>
          <a:p>
            <a:pPr>
              <a:lnSpc>
                <a:spcPct val="100000"/>
              </a:lnSpc>
              <a:buFont typeface="Arial" panose="020B0604020202020204" pitchFamily="34" charset="0"/>
              <a:buChar char="•"/>
            </a:pPr>
            <a:r>
              <a:rPr lang="en-AU" sz="2200" dirty="0"/>
              <a:t>Cells contain plasmids &amp; ribosomes</a:t>
            </a:r>
          </a:p>
          <a:p>
            <a:pPr>
              <a:lnSpc>
                <a:spcPct val="100000"/>
              </a:lnSpc>
              <a:buFont typeface="Arial" panose="020B0604020202020204" pitchFamily="34" charset="0"/>
              <a:buChar char="•"/>
            </a:pPr>
            <a:r>
              <a:rPr lang="en-AU" sz="2200" dirty="0"/>
              <a:t>Some possess flagellum</a:t>
            </a:r>
          </a:p>
        </p:txBody>
      </p:sp>
      <p:pic>
        <p:nvPicPr>
          <p:cNvPr id="4" name="Picture 3"/>
          <p:cNvPicPr>
            <a:picLocks noChangeAspect="1"/>
          </p:cNvPicPr>
          <p:nvPr/>
        </p:nvPicPr>
        <p:blipFill>
          <a:blip r:embed="rId2"/>
          <a:stretch>
            <a:fillRect/>
          </a:stretch>
        </p:blipFill>
        <p:spPr>
          <a:xfrm>
            <a:off x="7469151" y="1874517"/>
            <a:ext cx="4071072" cy="3198700"/>
          </a:xfrm>
          <a:prstGeom prst="rect">
            <a:avLst/>
          </a:prstGeom>
        </p:spPr>
      </p:pic>
    </p:spTree>
    <p:extLst>
      <p:ext uri="{BB962C8B-B14F-4D97-AF65-F5344CB8AC3E}">
        <p14:creationId xmlns:p14="http://schemas.microsoft.com/office/powerpoint/2010/main" val="3821961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0696-1E12-BD43-9FAD-E8670653AFAC}"/>
              </a:ext>
            </a:extLst>
          </p:cNvPr>
          <p:cNvSpPr>
            <a:spLocks noGrp="1"/>
          </p:cNvSpPr>
          <p:nvPr>
            <p:ph type="title"/>
          </p:nvPr>
        </p:nvSpPr>
        <p:spPr/>
        <p:txBody>
          <a:bodyPr/>
          <a:lstStyle/>
          <a:p>
            <a:r>
              <a:rPr lang="en-US" sz="2400" dirty="0"/>
              <a:t>Multidrug resistant TB</a:t>
            </a:r>
          </a:p>
        </p:txBody>
      </p:sp>
      <p:sp>
        <p:nvSpPr>
          <p:cNvPr id="3" name="Content Placeholder 2">
            <a:extLst>
              <a:ext uri="{FF2B5EF4-FFF2-40B4-BE49-F238E27FC236}">
                <a16:creationId xmlns:a16="http://schemas.microsoft.com/office/drawing/2014/main" id="{401B416D-1CF9-B246-AFFE-FBE5C17A9B62}"/>
              </a:ext>
            </a:extLst>
          </p:cNvPr>
          <p:cNvSpPr>
            <a:spLocks noGrp="1"/>
          </p:cNvSpPr>
          <p:nvPr>
            <p:ph idx="1"/>
          </p:nvPr>
        </p:nvSpPr>
        <p:spPr>
          <a:xfrm>
            <a:off x="1251678" y="1558414"/>
            <a:ext cx="10178322" cy="3593591"/>
          </a:xfrm>
        </p:spPr>
        <p:txBody>
          <a:bodyPr/>
          <a:lstStyle/>
          <a:p>
            <a:pPr>
              <a:lnSpc>
                <a:spcPct val="100000"/>
              </a:lnSpc>
            </a:pPr>
            <a:r>
              <a:rPr lang="en-AU" sz="2200" dirty="0"/>
              <a:t>Multidrug resistant TB (MDR-TB) occurs when TB bacteria are resistant to at least isoniazid and </a:t>
            </a:r>
            <a:r>
              <a:rPr lang="en-AU" sz="2200" dirty="0" err="1"/>
              <a:t>rifampin</a:t>
            </a:r>
            <a:r>
              <a:rPr lang="en-AU" sz="2200" dirty="0"/>
              <a:t>, the two most powerful TB drugs. Drug susceptible TB and drug resistant TB is spread in the same way.</a:t>
            </a:r>
          </a:p>
          <a:p>
            <a:pPr>
              <a:lnSpc>
                <a:spcPct val="100000"/>
              </a:lnSpc>
            </a:pPr>
            <a:r>
              <a:rPr lang="en-AU" sz="2200" dirty="0"/>
              <a:t>Multidrug resistant TB cab occur when people stop taking the drugs too soon, they can become sick again; if they do not take the drugs correctly, the TB bacteria that are still alive may become resistant to those drugs. TB that is resistant to drugs is harder and more expensive to treat (Natural Selection)</a:t>
            </a:r>
          </a:p>
          <a:p>
            <a:pPr>
              <a:lnSpc>
                <a:spcPct val="100000"/>
              </a:lnSpc>
            </a:pPr>
            <a:endParaRPr lang="en-US" sz="2200" dirty="0"/>
          </a:p>
        </p:txBody>
      </p:sp>
    </p:spTree>
    <p:extLst>
      <p:ext uri="{BB962C8B-B14F-4D97-AF65-F5344CB8AC3E}">
        <p14:creationId xmlns:p14="http://schemas.microsoft.com/office/powerpoint/2010/main" val="319398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C14B-FA55-524A-AB42-9DFAB3DD51E9}"/>
              </a:ext>
            </a:extLst>
          </p:cNvPr>
          <p:cNvSpPr>
            <a:spLocks noGrp="1"/>
          </p:cNvSpPr>
          <p:nvPr>
            <p:ph type="title"/>
          </p:nvPr>
        </p:nvSpPr>
        <p:spPr/>
        <p:txBody>
          <a:bodyPr/>
          <a:lstStyle/>
          <a:p>
            <a:r>
              <a:rPr lang="en-US" sz="2400" dirty="0"/>
              <a:t>Multidrug resistant TB</a:t>
            </a:r>
          </a:p>
        </p:txBody>
      </p:sp>
      <p:sp>
        <p:nvSpPr>
          <p:cNvPr id="3" name="Content Placeholder 2">
            <a:extLst>
              <a:ext uri="{FF2B5EF4-FFF2-40B4-BE49-F238E27FC236}">
                <a16:creationId xmlns:a16="http://schemas.microsoft.com/office/drawing/2014/main" id="{8FD8E4C5-DBE8-4047-BB56-878578BA0C2B}"/>
              </a:ext>
            </a:extLst>
          </p:cNvPr>
          <p:cNvSpPr>
            <a:spLocks noGrp="1"/>
          </p:cNvSpPr>
          <p:nvPr>
            <p:ph idx="1"/>
          </p:nvPr>
        </p:nvSpPr>
        <p:spPr/>
        <p:txBody>
          <a:bodyPr/>
          <a:lstStyle/>
          <a:p>
            <a:pPr>
              <a:lnSpc>
                <a:spcPct val="100000"/>
              </a:lnSpc>
            </a:pPr>
            <a:r>
              <a:rPr lang="en-AU" sz="2200" dirty="0"/>
              <a:t>People with MDR-TB require longer antibiotic treatment for up to 24 months, and some people need regular injections into their vein for the first 6 to 8 months</a:t>
            </a:r>
          </a:p>
          <a:p>
            <a:pPr>
              <a:lnSpc>
                <a:spcPct val="100000"/>
              </a:lnSpc>
            </a:pPr>
            <a:r>
              <a:rPr lang="en-AU" sz="2200" dirty="0"/>
              <a:t>People with MDR-TB should take all their TB medicines exactly as prescribed, until the end of the treatment course, without missing doses or stopping early.</a:t>
            </a:r>
          </a:p>
          <a:p>
            <a:endParaRPr lang="en-US" sz="2200" dirty="0"/>
          </a:p>
        </p:txBody>
      </p:sp>
    </p:spTree>
    <p:extLst>
      <p:ext uri="{BB962C8B-B14F-4D97-AF65-F5344CB8AC3E}">
        <p14:creationId xmlns:p14="http://schemas.microsoft.com/office/powerpoint/2010/main" val="378331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0DFD-42D9-7145-9EC0-996420D2D183}"/>
              </a:ext>
            </a:extLst>
          </p:cNvPr>
          <p:cNvSpPr>
            <a:spLocks noGrp="1"/>
          </p:cNvSpPr>
          <p:nvPr>
            <p:ph type="title"/>
          </p:nvPr>
        </p:nvSpPr>
        <p:spPr/>
        <p:txBody>
          <a:bodyPr/>
          <a:lstStyle/>
          <a:p>
            <a:r>
              <a:rPr lang="en-US" sz="2400" dirty="0"/>
              <a:t>Bovine Tuberculosis</a:t>
            </a:r>
          </a:p>
        </p:txBody>
      </p:sp>
      <p:sp>
        <p:nvSpPr>
          <p:cNvPr id="4" name="Content Placeholder 3">
            <a:extLst>
              <a:ext uri="{FF2B5EF4-FFF2-40B4-BE49-F238E27FC236}">
                <a16:creationId xmlns:a16="http://schemas.microsoft.com/office/drawing/2014/main" id="{9E874AB2-2EF3-BC42-887B-BECCEDD97BF4}"/>
              </a:ext>
            </a:extLst>
          </p:cNvPr>
          <p:cNvSpPr>
            <a:spLocks noGrp="1"/>
          </p:cNvSpPr>
          <p:nvPr>
            <p:ph idx="1"/>
          </p:nvPr>
        </p:nvSpPr>
        <p:spPr>
          <a:xfrm>
            <a:off x="1490749" y="1691266"/>
            <a:ext cx="4953000" cy="3086100"/>
          </a:xfrm>
        </p:spPr>
        <p:txBody>
          <a:bodyPr>
            <a:noAutofit/>
          </a:bodyPr>
          <a:lstStyle/>
          <a:p>
            <a:pPr>
              <a:lnSpc>
                <a:spcPct val="100000"/>
              </a:lnSpc>
            </a:pPr>
            <a:r>
              <a:rPr lang="en-US" dirty="0"/>
              <a:t>Chronic disease of animals caused by a bacteria called </a:t>
            </a:r>
            <a:r>
              <a:rPr lang="en-US" i="1" dirty="0">
                <a:solidFill>
                  <a:srgbClr val="FF0000"/>
                </a:solidFill>
              </a:rPr>
              <a:t>Mycobacterium </a:t>
            </a:r>
            <a:r>
              <a:rPr lang="en-US" i="1" dirty="0" err="1">
                <a:solidFill>
                  <a:srgbClr val="FF0000"/>
                </a:solidFill>
              </a:rPr>
              <a:t>bovis</a:t>
            </a:r>
            <a:r>
              <a:rPr lang="en-US" i="1" dirty="0">
                <a:solidFill>
                  <a:srgbClr val="FF0000"/>
                </a:solidFill>
              </a:rPr>
              <a:t> (</a:t>
            </a:r>
            <a:r>
              <a:rPr lang="en-US" i="1" dirty="0" err="1">
                <a:solidFill>
                  <a:srgbClr val="FF0000"/>
                </a:solidFill>
              </a:rPr>
              <a:t>M.bovis</a:t>
            </a:r>
            <a:r>
              <a:rPr lang="en-US" i="1" dirty="0">
                <a:solidFill>
                  <a:srgbClr val="FF0000"/>
                </a:solidFill>
              </a:rPr>
              <a:t>)</a:t>
            </a:r>
            <a:r>
              <a:rPr lang="en-US" dirty="0">
                <a:solidFill>
                  <a:srgbClr val="FF0000"/>
                </a:solidFill>
              </a:rPr>
              <a:t> </a:t>
            </a:r>
            <a:r>
              <a:rPr lang="en-US" dirty="0"/>
              <a:t>it is closely related to the bacterium that caused TB in humans and birds</a:t>
            </a:r>
          </a:p>
          <a:p>
            <a:pPr>
              <a:lnSpc>
                <a:spcPct val="100000"/>
              </a:lnSpc>
            </a:pPr>
            <a:r>
              <a:rPr lang="en-US" dirty="0"/>
              <a:t>It is a zoonosis that can be spread to humans</a:t>
            </a:r>
          </a:p>
          <a:p>
            <a:pPr>
              <a:lnSpc>
                <a:spcPct val="100000"/>
              </a:lnSpc>
            </a:pPr>
            <a:r>
              <a:rPr lang="en-US" i="1" dirty="0" err="1"/>
              <a:t>M.Bovis</a:t>
            </a:r>
            <a:r>
              <a:rPr lang="en-US" dirty="0"/>
              <a:t> is a Gram-positive and aerobic</a:t>
            </a:r>
          </a:p>
          <a:p>
            <a:pPr>
              <a:lnSpc>
                <a:spcPct val="100000"/>
              </a:lnSpc>
            </a:pPr>
            <a:r>
              <a:rPr lang="en-US" dirty="0"/>
              <a:t>It has been eradicated from Australia. The last case in Australia was in 2002</a:t>
            </a:r>
          </a:p>
          <a:p>
            <a:pPr>
              <a:lnSpc>
                <a:spcPct val="100000"/>
              </a:lnSpc>
            </a:pPr>
            <a:r>
              <a:rPr lang="en-US" dirty="0">
                <a:hlinkClick r:id="rId2"/>
              </a:rPr>
              <a:t>https://www.youtube.com/watch?v=wa47eNETNno</a:t>
            </a:r>
            <a:r>
              <a:rPr lang="en-US" dirty="0"/>
              <a:t> </a:t>
            </a:r>
          </a:p>
        </p:txBody>
      </p:sp>
      <p:pic>
        <p:nvPicPr>
          <p:cNvPr id="2050" name="Picture 2" descr="Bovine TB - Cattle &amp;amp; humans - TBFacts">
            <a:extLst>
              <a:ext uri="{FF2B5EF4-FFF2-40B4-BE49-F238E27FC236}">
                <a16:creationId xmlns:a16="http://schemas.microsoft.com/office/drawing/2014/main" id="{FCA07879-762B-8C4A-B977-71BE89BB2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820" y="1874517"/>
            <a:ext cx="4524651" cy="300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25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6F3B-4D17-0F46-9123-D8F8C2E76FCF}"/>
              </a:ext>
            </a:extLst>
          </p:cNvPr>
          <p:cNvSpPr>
            <a:spLocks noGrp="1"/>
          </p:cNvSpPr>
          <p:nvPr>
            <p:ph type="title"/>
          </p:nvPr>
        </p:nvSpPr>
        <p:spPr/>
        <p:txBody>
          <a:bodyPr/>
          <a:lstStyle/>
          <a:p>
            <a:r>
              <a:rPr lang="en-US" sz="2400" dirty="0"/>
              <a:t>Transmission</a:t>
            </a:r>
          </a:p>
        </p:txBody>
      </p:sp>
      <p:sp>
        <p:nvSpPr>
          <p:cNvPr id="3" name="Content Placeholder 2">
            <a:extLst>
              <a:ext uri="{FF2B5EF4-FFF2-40B4-BE49-F238E27FC236}">
                <a16:creationId xmlns:a16="http://schemas.microsoft.com/office/drawing/2014/main" id="{B292FC22-F296-BC49-9D40-5776FE633EB9}"/>
              </a:ext>
            </a:extLst>
          </p:cNvPr>
          <p:cNvSpPr>
            <a:spLocks noGrp="1"/>
          </p:cNvSpPr>
          <p:nvPr>
            <p:ph idx="1"/>
          </p:nvPr>
        </p:nvSpPr>
        <p:spPr>
          <a:xfrm>
            <a:off x="1981200" y="1598613"/>
            <a:ext cx="8229600" cy="3086100"/>
          </a:xfrm>
        </p:spPr>
        <p:txBody>
          <a:bodyPr/>
          <a:lstStyle/>
          <a:p>
            <a:pPr>
              <a:lnSpc>
                <a:spcPct val="100000"/>
              </a:lnSpc>
            </a:pPr>
            <a:r>
              <a:rPr lang="en-US" sz="2200" dirty="0"/>
              <a:t>transmission of </a:t>
            </a:r>
            <a:r>
              <a:rPr lang="en-US" sz="2200" i="1" dirty="0" err="1"/>
              <a:t>M.bovis</a:t>
            </a:r>
            <a:r>
              <a:rPr lang="en-US" sz="2200" dirty="0"/>
              <a:t> In cattle &amp; wildlife occurs via:</a:t>
            </a:r>
          </a:p>
          <a:p>
            <a:pPr>
              <a:lnSpc>
                <a:spcPct val="100000"/>
              </a:lnSpc>
            </a:pPr>
            <a:r>
              <a:rPr lang="en-US" sz="2200" dirty="0"/>
              <a:t>Airborne Droplet Transmission</a:t>
            </a:r>
          </a:p>
          <a:p>
            <a:pPr marL="597693" lvl="3" indent="-342900">
              <a:lnSpc>
                <a:spcPct val="100000"/>
              </a:lnSpc>
            </a:pPr>
            <a:r>
              <a:rPr lang="en-US" sz="2200" dirty="0"/>
              <a:t>Most commonly spread by inhalation of infected airborne droplets</a:t>
            </a:r>
          </a:p>
          <a:p>
            <a:pPr>
              <a:lnSpc>
                <a:spcPct val="100000"/>
              </a:lnSpc>
            </a:pPr>
            <a:r>
              <a:rPr lang="en-US" sz="2200" i="1" dirty="0" err="1"/>
              <a:t>M.Bovis</a:t>
            </a:r>
            <a:r>
              <a:rPr lang="en-US" sz="2200" dirty="0"/>
              <a:t> is shed in bodily fluids so can also be transmitted when organisms come into contact with the milk, </a:t>
            </a:r>
            <a:r>
              <a:rPr lang="en-US" sz="2200" dirty="0" err="1"/>
              <a:t>faeces</a:t>
            </a:r>
            <a:r>
              <a:rPr lang="en-US" sz="2200" dirty="0"/>
              <a:t>, urine </a:t>
            </a:r>
            <a:r>
              <a:rPr lang="en-US" sz="2200" dirty="0" err="1"/>
              <a:t>etc</a:t>
            </a:r>
            <a:r>
              <a:rPr lang="en-US" sz="2200" dirty="0"/>
              <a:t> of infected individuals</a:t>
            </a:r>
          </a:p>
        </p:txBody>
      </p:sp>
    </p:spTree>
    <p:extLst>
      <p:ext uri="{BB962C8B-B14F-4D97-AF65-F5344CB8AC3E}">
        <p14:creationId xmlns:p14="http://schemas.microsoft.com/office/powerpoint/2010/main" val="3585078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66D0-93F5-A34F-A13B-E5014F7B7B7C}"/>
              </a:ext>
            </a:extLst>
          </p:cNvPr>
          <p:cNvSpPr>
            <a:spLocks noGrp="1"/>
          </p:cNvSpPr>
          <p:nvPr>
            <p:ph type="title"/>
          </p:nvPr>
        </p:nvSpPr>
        <p:spPr>
          <a:xfrm>
            <a:off x="1981200" y="762000"/>
            <a:ext cx="8229600" cy="685800"/>
          </a:xfrm>
        </p:spPr>
        <p:txBody>
          <a:bodyPr/>
          <a:lstStyle/>
          <a:p>
            <a:r>
              <a:rPr lang="en-US" sz="2400" dirty="0"/>
              <a:t>Transmission</a:t>
            </a:r>
          </a:p>
        </p:txBody>
      </p:sp>
      <p:sp>
        <p:nvSpPr>
          <p:cNvPr id="3" name="Content Placeholder 2">
            <a:extLst>
              <a:ext uri="{FF2B5EF4-FFF2-40B4-BE49-F238E27FC236}">
                <a16:creationId xmlns:a16="http://schemas.microsoft.com/office/drawing/2014/main" id="{69EE6C2F-0E0B-A34E-A4BF-85F90DDBD1B2}"/>
              </a:ext>
            </a:extLst>
          </p:cNvPr>
          <p:cNvSpPr>
            <a:spLocks noGrp="1"/>
          </p:cNvSpPr>
          <p:nvPr>
            <p:ph idx="1"/>
          </p:nvPr>
        </p:nvSpPr>
        <p:spPr>
          <a:xfrm>
            <a:off x="1981200" y="1295400"/>
            <a:ext cx="8534400" cy="4114800"/>
          </a:xfrm>
        </p:spPr>
        <p:txBody>
          <a:bodyPr>
            <a:normAutofit fontScale="92500"/>
          </a:bodyPr>
          <a:lstStyle/>
          <a:p>
            <a:pPr>
              <a:lnSpc>
                <a:spcPct val="100000"/>
              </a:lnSpc>
            </a:pPr>
            <a:r>
              <a:rPr lang="en-US" sz="2200" dirty="0"/>
              <a:t>Transmission of </a:t>
            </a:r>
            <a:r>
              <a:rPr lang="en-US" sz="2200" i="1" dirty="0" err="1"/>
              <a:t>M.bovis</a:t>
            </a:r>
            <a:r>
              <a:rPr lang="en-US" sz="2200" i="1" dirty="0"/>
              <a:t> </a:t>
            </a:r>
            <a:r>
              <a:rPr lang="en-US" sz="2200" dirty="0"/>
              <a:t>from cattle to humans occurs via:</a:t>
            </a:r>
          </a:p>
          <a:p>
            <a:pPr>
              <a:lnSpc>
                <a:spcPct val="100000"/>
              </a:lnSpc>
            </a:pPr>
            <a:r>
              <a:rPr lang="en-US" sz="2200" dirty="0"/>
              <a:t>Airborne Droplet Transmission</a:t>
            </a:r>
          </a:p>
          <a:p>
            <a:pPr marL="597693" lvl="3" indent="-342900">
              <a:lnSpc>
                <a:spcPct val="100000"/>
              </a:lnSpc>
            </a:pPr>
            <a:r>
              <a:rPr lang="en-US" sz="2200" dirty="0"/>
              <a:t>Inhalation of infected airborne droplets from animals is rare, but it can be transmitted to another human this way when an infected host coughs or sneezes</a:t>
            </a:r>
          </a:p>
          <a:p>
            <a:pPr>
              <a:lnSpc>
                <a:spcPct val="100000"/>
              </a:lnSpc>
            </a:pPr>
            <a:r>
              <a:rPr lang="en-US" sz="2200" dirty="0"/>
              <a:t>Foodborne Transmission</a:t>
            </a:r>
          </a:p>
          <a:p>
            <a:pPr marL="597693" lvl="3" indent="-342900">
              <a:lnSpc>
                <a:spcPct val="100000"/>
              </a:lnSpc>
            </a:pPr>
            <a:r>
              <a:rPr lang="en-US" sz="2200" dirty="0"/>
              <a:t>It is spread to humans via unpasteurized dairy products </a:t>
            </a:r>
          </a:p>
          <a:p>
            <a:pPr marL="597693" lvl="3" indent="-342900">
              <a:lnSpc>
                <a:spcPct val="100000"/>
              </a:lnSpc>
            </a:pPr>
            <a:r>
              <a:rPr lang="en-US" sz="2200" dirty="0"/>
              <a:t>It can also spread to humans through eating inadequately cooked meat</a:t>
            </a:r>
          </a:p>
          <a:p>
            <a:pPr>
              <a:lnSpc>
                <a:spcPct val="100000"/>
              </a:lnSpc>
            </a:pPr>
            <a:r>
              <a:rPr lang="en-US" sz="2200" dirty="0"/>
              <a:t>Direct Transmission through breaks in the skin</a:t>
            </a:r>
          </a:p>
          <a:p>
            <a:pPr marL="597693" lvl="3" indent="-342900">
              <a:lnSpc>
                <a:spcPct val="100000"/>
              </a:lnSpc>
            </a:pPr>
            <a:r>
              <a:rPr lang="en-US" sz="2200" dirty="0"/>
              <a:t>Can occur from direct contact with a wound for example during slaughter or hunting</a:t>
            </a:r>
          </a:p>
          <a:p>
            <a:endParaRPr lang="en-US" sz="2200" dirty="0"/>
          </a:p>
        </p:txBody>
      </p:sp>
    </p:spTree>
    <p:extLst>
      <p:ext uri="{BB962C8B-B14F-4D97-AF65-F5344CB8AC3E}">
        <p14:creationId xmlns:p14="http://schemas.microsoft.com/office/powerpoint/2010/main" val="2717571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A2E8-61A2-7243-92AB-70DB5C37DFBC}"/>
              </a:ext>
            </a:extLst>
          </p:cNvPr>
          <p:cNvSpPr>
            <a:spLocks noGrp="1"/>
          </p:cNvSpPr>
          <p:nvPr>
            <p:ph type="title"/>
          </p:nvPr>
        </p:nvSpPr>
        <p:spPr/>
        <p:txBody>
          <a:bodyPr/>
          <a:lstStyle/>
          <a:p>
            <a:r>
              <a:rPr lang="en-US" sz="2400" dirty="0"/>
              <a:t>Prevention</a:t>
            </a:r>
          </a:p>
        </p:txBody>
      </p:sp>
      <p:sp>
        <p:nvSpPr>
          <p:cNvPr id="3" name="Content Placeholder 2">
            <a:extLst>
              <a:ext uri="{FF2B5EF4-FFF2-40B4-BE49-F238E27FC236}">
                <a16:creationId xmlns:a16="http://schemas.microsoft.com/office/drawing/2014/main" id="{0E2783F8-7334-C249-8734-4BA1784C2318}"/>
              </a:ext>
            </a:extLst>
          </p:cNvPr>
          <p:cNvSpPr>
            <a:spLocks noGrp="1"/>
          </p:cNvSpPr>
          <p:nvPr>
            <p:ph idx="1"/>
          </p:nvPr>
        </p:nvSpPr>
        <p:spPr>
          <a:xfrm>
            <a:off x="1730477" y="1199535"/>
            <a:ext cx="8229600" cy="3086100"/>
          </a:xfrm>
        </p:spPr>
        <p:txBody>
          <a:bodyPr>
            <a:noAutofit/>
          </a:bodyPr>
          <a:lstStyle/>
          <a:p>
            <a:pPr lvl="3">
              <a:lnSpc>
                <a:spcPct val="100000"/>
              </a:lnSpc>
              <a:buFont typeface="Arial" panose="020B0604020202020204" pitchFamily="34" charset="0"/>
              <a:buChar char="•"/>
            </a:pPr>
            <a:r>
              <a:rPr lang="en-AU" sz="2000" dirty="0"/>
              <a:t>Unpasteurized dairy products, such as milk or cheese, should not be consumed</a:t>
            </a:r>
          </a:p>
          <a:p>
            <a:pPr lvl="3">
              <a:lnSpc>
                <a:spcPct val="100000"/>
              </a:lnSpc>
              <a:buFont typeface="Arial" panose="020B0604020202020204" pitchFamily="34" charset="0"/>
              <a:buChar char="•"/>
            </a:pPr>
            <a:r>
              <a:rPr lang="en-AU" sz="2000" dirty="0"/>
              <a:t>People at risk for contact with body fluids or tissue from a wild bison or cervid (e.g., deer or elk) into a wound, such as hunters and vets, should promptly seek medical attention and inform their healthcare providers about the exposure to a wild animal that might carry M. </a:t>
            </a:r>
            <a:r>
              <a:rPr lang="en-AU" sz="2000" dirty="0" err="1"/>
              <a:t>bovis</a:t>
            </a:r>
            <a:r>
              <a:rPr lang="en-AU" sz="2000" dirty="0"/>
              <a:t>. </a:t>
            </a:r>
          </a:p>
          <a:p>
            <a:pPr lvl="3">
              <a:lnSpc>
                <a:spcPct val="100000"/>
              </a:lnSpc>
              <a:buFont typeface="Arial" panose="020B0604020202020204" pitchFamily="34" charset="0"/>
              <a:buChar char="•"/>
            </a:pPr>
            <a:r>
              <a:rPr lang="en-AU" sz="2000" dirty="0"/>
              <a:t>People who spend extended periods in close contact with cattle or other animals that might carry M. </a:t>
            </a:r>
            <a:r>
              <a:rPr lang="en-AU" sz="2000" dirty="0" err="1"/>
              <a:t>bovis</a:t>
            </a:r>
            <a:r>
              <a:rPr lang="en-AU" sz="2000" dirty="0"/>
              <a:t>, such as dairy workers, should promptly seek medical attention for any illness with symptoms of TB disease as described above and ensure that their health care providers are aware that they work in close contact with animals.</a:t>
            </a:r>
          </a:p>
          <a:p>
            <a:pPr marL="338138" lvl="3" indent="0">
              <a:lnSpc>
                <a:spcPct val="100000"/>
              </a:lnSpc>
              <a:buNone/>
            </a:pPr>
            <a:endParaRPr lang="en-US" sz="2000" dirty="0"/>
          </a:p>
        </p:txBody>
      </p:sp>
    </p:spTree>
    <p:extLst>
      <p:ext uri="{BB962C8B-B14F-4D97-AF65-F5344CB8AC3E}">
        <p14:creationId xmlns:p14="http://schemas.microsoft.com/office/powerpoint/2010/main" val="3988346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75B5-E829-654D-B58E-7ED09FCFD309}"/>
              </a:ext>
            </a:extLst>
          </p:cNvPr>
          <p:cNvSpPr>
            <a:spLocks noGrp="1"/>
          </p:cNvSpPr>
          <p:nvPr>
            <p:ph type="title"/>
          </p:nvPr>
        </p:nvSpPr>
        <p:spPr/>
        <p:txBody>
          <a:bodyPr/>
          <a:lstStyle/>
          <a:p>
            <a:r>
              <a:rPr lang="en-US" sz="2400" dirty="0">
                <a:solidFill>
                  <a:srgbClr val="013658"/>
                </a:solidFill>
              </a:rPr>
              <a:t>Prevention</a:t>
            </a:r>
            <a:endParaRPr lang="en-US" dirty="0"/>
          </a:p>
        </p:txBody>
      </p:sp>
      <p:sp>
        <p:nvSpPr>
          <p:cNvPr id="3" name="Content Placeholder 2">
            <a:extLst>
              <a:ext uri="{FF2B5EF4-FFF2-40B4-BE49-F238E27FC236}">
                <a16:creationId xmlns:a16="http://schemas.microsoft.com/office/drawing/2014/main" id="{6EC45A7D-4FCF-BA46-B9FF-D98C5E54F92C}"/>
              </a:ext>
            </a:extLst>
          </p:cNvPr>
          <p:cNvSpPr>
            <a:spLocks noGrp="1"/>
          </p:cNvSpPr>
          <p:nvPr>
            <p:ph idx="1"/>
          </p:nvPr>
        </p:nvSpPr>
        <p:spPr>
          <a:xfrm>
            <a:off x="1121535" y="1211872"/>
            <a:ext cx="10178322" cy="5238089"/>
          </a:xfrm>
        </p:spPr>
        <p:txBody>
          <a:bodyPr>
            <a:normAutofit/>
          </a:bodyPr>
          <a:lstStyle/>
          <a:p>
            <a:pPr lvl="3">
              <a:lnSpc>
                <a:spcPct val="100000"/>
              </a:lnSpc>
              <a:buFont typeface="Arial" panose="020B0604020202020204" pitchFamily="34" charset="0"/>
              <a:buChar char="•"/>
            </a:pPr>
            <a:r>
              <a:rPr lang="en-AU" sz="2000" dirty="0"/>
              <a:t>In countries around the world Bovine TB has become established in wildlife reservoirs, such as deer, badgers, pigs, possums in NZ and buffalo in Africa. </a:t>
            </a:r>
            <a:endParaRPr lang="en-AU" sz="2000" dirty="0" smtClean="0"/>
          </a:p>
          <a:p>
            <a:pPr lvl="3">
              <a:lnSpc>
                <a:spcPct val="100000"/>
              </a:lnSpc>
              <a:buFont typeface="Arial" panose="020B0604020202020204" pitchFamily="34" charset="0"/>
              <a:buChar char="•"/>
            </a:pPr>
            <a:r>
              <a:rPr lang="en-AU" sz="2000" dirty="0" smtClean="0"/>
              <a:t>To </a:t>
            </a:r>
            <a:r>
              <a:rPr lang="en-AU" sz="2000" dirty="0"/>
              <a:t>prevent the spread of TB from these wildlife populations the following control methods are used:</a:t>
            </a:r>
          </a:p>
          <a:p>
            <a:pPr lvl="6">
              <a:lnSpc>
                <a:spcPct val="100000"/>
              </a:lnSpc>
              <a:buFont typeface="Arial" panose="020B0604020202020204" pitchFamily="34" charset="0"/>
              <a:buChar char="•"/>
            </a:pPr>
            <a:r>
              <a:rPr lang="en-AU" sz="2000" dirty="0"/>
              <a:t>Population reduction</a:t>
            </a:r>
          </a:p>
          <a:p>
            <a:pPr lvl="6">
              <a:lnSpc>
                <a:spcPct val="100000"/>
              </a:lnSpc>
              <a:buFont typeface="Arial" panose="020B0604020202020204" pitchFamily="34" charset="0"/>
              <a:buChar char="•"/>
            </a:pPr>
            <a:r>
              <a:rPr lang="en-AU" sz="2000" dirty="0"/>
              <a:t>Replacement with disease free animals</a:t>
            </a:r>
          </a:p>
          <a:p>
            <a:pPr lvl="6">
              <a:lnSpc>
                <a:spcPct val="100000"/>
              </a:lnSpc>
              <a:buFont typeface="Arial" panose="020B0604020202020204" pitchFamily="34" charset="0"/>
              <a:buChar char="•"/>
            </a:pPr>
            <a:r>
              <a:rPr lang="en-AU" sz="2000" dirty="0"/>
              <a:t>Biosecurity on farms to protect livestock &amp; feed from contact with wildlife</a:t>
            </a:r>
          </a:p>
          <a:p>
            <a:pPr lvl="6">
              <a:lnSpc>
                <a:spcPct val="100000"/>
              </a:lnSpc>
              <a:buFont typeface="Arial" panose="020B0604020202020204" pitchFamily="34" charset="0"/>
              <a:buChar char="•"/>
            </a:pPr>
            <a:r>
              <a:rPr lang="en-AU" sz="2000" dirty="0"/>
              <a:t>Vaccination of wildlife</a:t>
            </a:r>
          </a:p>
          <a:p>
            <a:pPr lvl="6">
              <a:lnSpc>
                <a:spcPct val="100000"/>
              </a:lnSpc>
              <a:buFont typeface="Arial" panose="020B0604020202020204" pitchFamily="34" charset="0"/>
              <a:buChar char="•"/>
            </a:pPr>
            <a:r>
              <a:rPr lang="en-AU" sz="2000" dirty="0"/>
              <a:t>Wildlife free buffer areas</a:t>
            </a:r>
            <a:endParaRPr lang="en-US" sz="2000" dirty="0"/>
          </a:p>
          <a:p>
            <a:endParaRPr lang="en-US" dirty="0"/>
          </a:p>
        </p:txBody>
      </p:sp>
    </p:spTree>
    <p:extLst>
      <p:ext uri="{BB962C8B-B14F-4D97-AF65-F5344CB8AC3E}">
        <p14:creationId xmlns:p14="http://schemas.microsoft.com/office/powerpoint/2010/main" val="697340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2FEF-06FB-214E-86F6-5B276EA3C69E}"/>
              </a:ext>
            </a:extLst>
          </p:cNvPr>
          <p:cNvSpPr>
            <a:spLocks noGrp="1"/>
          </p:cNvSpPr>
          <p:nvPr>
            <p:ph type="title"/>
          </p:nvPr>
        </p:nvSpPr>
        <p:spPr/>
        <p:txBody>
          <a:bodyPr/>
          <a:lstStyle/>
          <a:p>
            <a:r>
              <a:rPr lang="en-US" sz="2400" dirty="0"/>
              <a:t>Treatment in </a:t>
            </a:r>
            <a:r>
              <a:rPr lang="en-US" sz="2400" dirty="0" smtClean="0"/>
              <a:t>Humans &amp; Cattle</a:t>
            </a:r>
            <a:endParaRPr lang="en-US" sz="2400" dirty="0"/>
          </a:p>
        </p:txBody>
      </p:sp>
      <p:sp>
        <p:nvSpPr>
          <p:cNvPr id="3" name="Content Placeholder 2">
            <a:extLst>
              <a:ext uri="{FF2B5EF4-FFF2-40B4-BE49-F238E27FC236}">
                <a16:creationId xmlns:a16="http://schemas.microsoft.com/office/drawing/2014/main" id="{8113E46B-1894-8349-8F7E-CAB3B52C7C0A}"/>
              </a:ext>
            </a:extLst>
          </p:cNvPr>
          <p:cNvSpPr>
            <a:spLocks noGrp="1"/>
          </p:cNvSpPr>
          <p:nvPr>
            <p:ph idx="1"/>
          </p:nvPr>
        </p:nvSpPr>
        <p:spPr>
          <a:xfrm>
            <a:off x="1981200" y="1693863"/>
            <a:ext cx="8229600" cy="4114800"/>
          </a:xfrm>
        </p:spPr>
        <p:txBody>
          <a:bodyPr/>
          <a:lstStyle/>
          <a:p>
            <a:pPr>
              <a:lnSpc>
                <a:spcPct val="100000"/>
              </a:lnSpc>
            </a:pPr>
            <a:r>
              <a:rPr lang="en-AU" sz="2200" dirty="0"/>
              <a:t>M. </a:t>
            </a:r>
            <a:r>
              <a:rPr lang="en-AU" sz="2200" dirty="0" err="1"/>
              <a:t>bovis</a:t>
            </a:r>
            <a:r>
              <a:rPr lang="en-AU" sz="2200" dirty="0"/>
              <a:t> is treated similarly to M. tuberculosis.</a:t>
            </a:r>
          </a:p>
          <a:p>
            <a:pPr>
              <a:lnSpc>
                <a:spcPct val="100000"/>
              </a:lnSpc>
            </a:pPr>
            <a:r>
              <a:rPr lang="en-AU" sz="2200" dirty="0"/>
              <a:t>M. </a:t>
            </a:r>
            <a:r>
              <a:rPr lang="en-AU" sz="2200" dirty="0" err="1"/>
              <a:t>bovis</a:t>
            </a:r>
            <a:r>
              <a:rPr lang="en-AU" sz="2200" dirty="0"/>
              <a:t> is usually resistant to one of the antibiotics, pyrazinamide, typically used to treat TB disease. However, resistance to just pyrazinamide does not usually cause problems with treatment, because TB disease is treated with a combination of several antibiotics.</a:t>
            </a:r>
            <a:endParaRPr lang="en-US" sz="2200" dirty="0"/>
          </a:p>
        </p:txBody>
      </p:sp>
      <p:sp>
        <p:nvSpPr>
          <p:cNvPr id="4" name="Title 1">
            <a:extLst>
              <a:ext uri="{FF2B5EF4-FFF2-40B4-BE49-F238E27FC236}">
                <a16:creationId xmlns:a16="http://schemas.microsoft.com/office/drawing/2014/main" id="{5B3470E3-C618-0948-847A-5862E889D28C}"/>
              </a:ext>
            </a:extLst>
          </p:cNvPr>
          <p:cNvSpPr txBox="1">
            <a:spLocks/>
          </p:cNvSpPr>
          <p:nvPr/>
        </p:nvSpPr>
        <p:spPr bwMode="gray">
          <a:xfrm>
            <a:off x="1905000" y="4267200"/>
            <a:ext cx="822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defTabSz="685800">
              <a:lnSpc>
                <a:spcPts val="1800"/>
              </a:lnSpc>
            </a:pPr>
            <a:r>
              <a:rPr lang="en-US" sz="2400" kern="0" dirty="0">
                <a:solidFill>
                  <a:srgbClr val="013658"/>
                </a:solidFill>
                <a:latin typeface="Arial"/>
              </a:rPr>
              <a:t>Treatment in Cattle</a:t>
            </a:r>
          </a:p>
        </p:txBody>
      </p:sp>
      <p:sp>
        <p:nvSpPr>
          <p:cNvPr id="5" name="Content Placeholder 2">
            <a:extLst>
              <a:ext uri="{FF2B5EF4-FFF2-40B4-BE49-F238E27FC236}">
                <a16:creationId xmlns:a16="http://schemas.microsoft.com/office/drawing/2014/main" id="{FDA4793D-CDE3-0C4E-80CB-5ECD54A57986}"/>
              </a:ext>
            </a:extLst>
          </p:cNvPr>
          <p:cNvSpPr txBox="1">
            <a:spLocks/>
          </p:cNvSpPr>
          <p:nvPr/>
        </p:nvSpPr>
        <p:spPr bwMode="auto">
          <a:xfrm>
            <a:off x="1981200" y="4953000"/>
            <a:ext cx="8229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anose="05000000000000000000"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a:lstStyle>
          <a:p>
            <a:pPr marL="257175" indent="-257175" defTabSz="685800">
              <a:lnSpc>
                <a:spcPts val="1650"/>
              </a:lnSpc>
            </a:pPr>
            <a:r>
              <a:rPr lang="en-US" sz="2200" kern="0" dirty="0">
                <a:solidFill>
                  <a:srgbClr val="000000"/>
                </a:solidFill>
                <a:latin typeface="Arial"/>
              </a:rPr>
              <a:t>Slaughter</a:t>
            </a:r>
          </a:p>
        </p:txBody>
      </p:sp>
    </p:spTree>
    <p:extLst>
      <p:ext uri="{BB962C8B-B14F-4D97-AF65-F5344CB8AC3E}">
        <p14:creationId xmlns:p14="http://schemas.microsoft.com/office/powerpoint/2010/main" val="647346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D61EE6B-5545-4518-AA92-C568F7C71123}"/>
              </a:ext>
            </a:extLst>
          </p:cNvPr>
          <p:cNvSpPr>
            <a:spLocks noGrp="1" noChangeArrowheads="1"/>
          </p:cNvSpPr>
          <p:nvPr>
            <p:ph type="title"/>
          </p:nvPr>
        </p:nvSpPr>
        <p:spPr/>
        <p:txBody>
          <a:bodyPr/>
          <a:lstStyle/>
          <a:p>
            <a:r>
              <a:rPr lang="en-AU" altLang="en-US" sz="2400" b="1" dirty="0" smtClean="0"/>
              <a:t>Tetanus</a:t>
            </a:r>
            <a:endParaRPr lang="en-AU" altLang="en-US" sz="2400" b="1" dirty="0"/>
          </a:p>
        </p:txBody>
      </p:sp>
      <p:sp>
        <p:nvSpPr>
          <p:cNvPr id="78852" name="Rectangle 1">
            <a:extLst>
              <a:ext uri="{FF2B5EF4-FFF2-40B4-BE49-F238E27FC236}">
                <a16:creationId xmlns:a16="http://schemas.microsoft.com/office/drawing/2014/main" id="{3CC6CB77-8649-4EF4-94B4-CBD0BEF1E476}"/>
              </a:ext>
            </a:extLst>
          </p:cNvPr>
          <p:cNvSpPr>
            <a:spLocks noChangeArrowheads="1"/>
          </p:cNvSpPr>
          <p:nvPr/>
        </p:nvSpPr>
        <p:spPr bwMode="auto">
          <a:xfrm>
            <a:off x="1955639" y="1668819"/>
            <a:ext cx="478585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200" dirty="0">
                <a:solidFill>
                  <a:srgbClr val="000000"/>
                </a:solidFill>
              </a:rPr>
              <a:t>The disease tetanus is caused by the infectious agent </a:t>
            </a:r>
            <a:r>
              <a:rPr lang="en-AU" altLang="en-US" sz="2200" i="1" dirty="0">
                <a:solidFill>
                  <a:srgbClr val="FF0000"/>
                </a:solidFill>
              </a:rPr>
              <a:t>Clostridium tetani</a:t>
            </a:r>
            <a:r>
              <a:rPr lang="en-AU" altLang="en-US" sz="2200" dirty="0">
                <a:solidFill>
                  <a:srgbClr val="FF0000"/>
                </a:solidFill>
              </a:rPr>
              <a:t>.</a:t>
            </a:r>
          </a:p>
          <a:p>
            <a:pPr defTabSz="685800"/>
            <a:endParaRPr lang="en-AU" altLang="en-US" sz="2200" dirty="0">
              <a:solidFill>
                <a:srgbClr val="FF0000"/>
              </a:solidFill>
            </a:endParaRPr>
          </a:p>
          <a:p>
            <a:pPr defTabSz="685800"/>
            <a:endParaRPr lang="en-AU" altLang="en-US" sz="2200" dirty="0">
              <a:solidFill>
                <a:srgbClr val="000000"/>
              </a:solidFill>
            </a:endParaRPr>
          </a:p>
        </p:txBody>
      </p:sp>
      <p:pic>
        <p:nvPicPr>
          <p:cNvPr id="2050" name="Picture 2" descr="Tetanus bacteria, LM - Stock Image - C028/2802 - Science Photo Library">
            <a:extLst>
              <a:ext uri="{FF2B5EF4-FFF2-40B4-BE49-F238E27FC236}">
                <a16:creationId xmlns:a16="http://schemas.microsoft.com/office/drawing/2014/main" id="{DEC52E45-B8B3-D448-BD35-3FE03A762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052" y="1954630"/>
            <a:ext cx="2112154" cy="28162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938290A-3A2C-234F-B3AA-FF33ECF33F55}"/>
              </a:ext>
            </a:extLst>
          </p:cNvPr>
          <p:cNvCxnSpPr>
            <a:cxnSpLocks/>
          </p:cNvCxnSpPr>
          <p:nvPr/>
        </p:nvCxnSpPr>
        <p:spPr bwMode="auto">
          <a:xfrm flipV="1">
            <a:off x="8690610" y="2221171"/>
            <a:ext cx="703130" cy="4020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C4C7BC7-9C72-2E41-90D7-A749ED80CB3F}"/>
              </a:ext>
            </a:extLst>
          </p:cNvPr>
          <p:cNvCxnSpPr/>
          <p:nvPr/>
        </p:nvCxnSpPr>
        <p:spPr bwMode="auto">
          <a:xfrm flipV="1">
            <a:off x="8279131" y="2877504"/>
            <a:ext cx="1011555" cy="5360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4BC0BEF-17EC-7342-97FD-12C753223F46}"/>
              </a:ext>
            </a:extLst>
          </p:cNvPr>
          <p:cNvSpPr txBox="1"/>
          <p:nvPr/>
        </p:nvSpPr>
        <p:spPr>
          <a:xfrm>
            <a:off x="9290686" y="2623186"/>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 spore</a:t>
            </a:r>
          </a:p>
        </p:txBody>
      </p:sp>
      <p:sp>
        <p:nvSpPr>
          <p:cNvPr id="11" name="TextBox 10">
            <a:extLst>
              <a:ext uri="{FF2B5EF4-FFF2-40B4-BE49-F238E27FC236}">
                <a16:creationId xmlns:a16="http://schemas.microsoft.com/office/drawing/2014/main" id="{B0E17725-AF18-C240-A230-E8D5915D6D02}"/>
              </a:ext>
            </a:extLst>
          </p:cNvPr>
          <p:cNvSpPr txBox="1"/>
          <p:nvPr/>
        </p:nvSpPr>
        <p:spPr>
          <a:xfrm>
            <a:off x="9393741" y="1870429"/>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without spore</a:t>
            </a:r>
          </a:p>
        </p:txBody>
      </p:sp>
    </p:spTree>
    <p:extLst>
      <p:ext uri="{BB962C8B-B14F-4D97-AF65-F5344CB8AC3E}">
        <p14:creationId xmlns:p14="http://schemas.microsoft.com/office/powerpoint/2010/main" val="10244199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D61EE6B-5545-4518-AA92-C568F7C71123}"/>
              </a:ext>
            </a:extLst>
          </p:cNvPr>
          <p:cNvSpPr>
            <a:spLocks noGrp="1" noChangeArrowheads="1"/>
          </p:cNvSpPr>
          <p:nvPr>
            <p:ph type="title"/>
          </p:nvPr>
        </p:nvSpPr>
        <p:spPr/>
        <p:txBody>
          <a:bodyPr/>
          <a:lstStyle/>
          <a:p>
            <a:r>
              <a:rPr lang="en-AU" altLang="en-US" sz="2400" b="1" dirty="0" smtClean="0"/>
              <a:t>Tetanus</a:t>
            </a:r>
            <a:endParaRPr lang="en-AU" altLang="en-US" sz="2400" b="1" dirty="0"/>
          </a:p>
        </p:txBody>
      </p:sp>
      <p:sp>
        <p:nvSpPr>
          <p:cNvPr id="78852" name="Rectangle 1">
            <a:extLst>
              <a:ext uri="{FF2B5EF4-FFF2-40B4-BE49-F238E27FC236}">
                <a16:creationId xmlns:a16="http://schemas.microsoft.com/office/drawing/2014/main" id="{3CC6CB77-8649-4EF4-94B4-CBD0BEF1E476}"/>
              </a:ext>
            </a:extLst>
          </p:cNvPr>
          <p:cNvSpPr>
            <a:spLocks noChangeArrowheads="1"/>
          </p:cNvSpPr>
          <p:nvPr/>
        </p:nvSpPr>
        <p:spPr bwMode="auto">
          <a:xfrm>
            <a:off x="1955639" y="1668819"/>
            <a:ext cx="478585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endParaRPr lang="en-AU" altLang="en-US" sz="2200" dirty="0">
              <a:solidFill>
                <a:srgbClr val="FF0000"/>
              </a:solidFill>
            </a:endParaRPr>
          </a:p>
          <a:p>
            <a:pPr defTabSz="685800"/>
            <a:r>
              <a:rPr lang="en-AU" altLang="en-US" sz="2200" i="1" dirty="0">
                <a:solidFill>
                  <a:srgbClr val="000000"/>
                </a:solidFill>
              </a:rPr>
              <a:t>C. tetani  </a:t>
            </a:r>
            <a:r>
              <a:rPr lang="en-AU" altLang="en-US" sz="2200" dirty="0">
                <a:solidFill>
                  <a:srgbClr val="000000"/>
                </a:solidFill>
              </a:rPr>
              <a:t>common soil bacterium</a:t>
            </a:r>
          </a:p>
          <a:p>
            <a:pPr defTabSz="685800"/>
            <a:endParaRPr lang="en-AU" altLang="en-US" sz="2200" i="1" dirty="0">
              <a:solidFill>
                <a:srgbClr val="000000"/>
              </a:solidFill>
            </a:endParaRPr>
          </a:p>
          <a:p>
            <a:pPr defTabSz="685800"/>
            <a:r>
              <a:rPr lang="en-AU" altLang="en-US" sz="2200" i="1" dirty="0">
                <a:solidFill>
                  <a:srgbClr val="000000"/>
                </a:solidFill>
              </a:rPr>
              <a:t>Usually rod shaped</a:t>
            </a:r>
          </a:p>
          <a:p>
            <a:pPr defTabSz="685800"/>
            <a:endParaRPr lang="en-AU" altLang="en-US" sz="2200" i="1" dirty="0">
              <a:solidFill>
                <a:srgbClr val="000000"/>
              </a:solidFill>
            </a:endParaRPr>
          </a:p>
          <a:p>
            <a:pPr defTabSz="685800"/>
            <a:r>
              <a:rPr lang="en-AU" altLang="en-US" sz="2200" dirty="0" smtClean="0">
                <a:solidFill>
                  <a:srgbClr val="000000"/>
                </a:solidFill>
              </a:rPr>
              <a:t>It is a spore-forming anaerobic bacterium</a:t>
            </a:r>
          </a:p>
          <a:p>
            <a:pPr defTabSz="685800"/>
            <a:endParaRPr lang="en-AU" altLang="en-US" sz="2200" dirty="0">
              <a:solidFill>
                <a:srgbClr val="000000"/>
              </a:solidFill>
            </a:endParaRPr>
          </a:p>
          <a:p>
            <a:pPr defTabSz="685800"/>
            <a:r>
              <a:rPr lang="en-AU" altLang="en-US" sz="2200" dirty="0" smtClean="0">
                <a:solidFill>
                  <a:srgbClr val="000000"/>
                </a:solidFill>
              </a:rPr>
              <a:t>Meaning outside the host, the pathogen is in spore form &amp; can survive adverse conditions</a:t>
            </a:r>
            <a:endParaRPr lang="en-AU" altLang="en-US" sz="2200" dirty="0">
              <a:solidFill>
                <a:srgbClr val="000000"/>
              </a:solidFill>
            </a:endParaRPr>
          </a:p>
        </p:txBody>
      </p:sp>
      <p:pic>
        <p:nvPicPr>
          <p:cNvPr id="2050" name="Picture 2" descr="Tetanus bacteria, LM - Stock Image - C028/2802 - Science Photo Library">
            <a:extLst>
              <a:ext uri="{FF2B5EF4-FFF2-40B4-BE49-F238E27FC236}">
                <a16:creationId xmlns:a16="http://schemas.microsoft.com/office/drawing/2014/main" id="{DEC52E45-B8B3-D448-BD35-3FE03A762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052" y="1954630"/>
            <a:ext cx="2112154" cy="28162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938290A-3A2C-234F-B3AA-FF33ECF33F55}"/>
              </a:ext>
            </a:extLst>
          </p:cNvPr>
          <p:cNvCxnSpPr>
            <a:cxnSpLocks/>
          </p:cNvCxnSpPr>
          <p:nvPr/>
        </p:nvCxnSpPr>
        <p:spPr bwMode="auto">
          <a:xfrm flipV="1">
            <a:off x="8690610" y="2221171"/>
            <a:ext cx="703130" cy="4020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C4C7BC7-9C72-2E41-90D7-A749ED80CB3F}"/>
              </a:ext>
            </a:extLst>
          </p:cNvPr>
          <p:cNvCxnSpPr/>
          <p:nvPr/>
        </p:nvCxnSpPr>
        <p:spPr bwMode="auto">
          <a:xfrm flipV="1">
            <a:off x="8279131" y="2877504"/>
            <a:ext cx="1011555" cy="5360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4BC0BEF-17EC-7342-97FD-12C753223F46}"/>
              </a:ext>
            </a:extLst>
          </p:cNvPr>
          <p:cNvSpPr txBox="1"/>
          <p:nvPr/>
        </p:nvSpPr>
        <p:spPr>
          <a:xfrm>
            <a:off x="9290686" y="2623186"/>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 spore</a:t>
            </a:r>
          </a:p>
        </p:txBody>
      </p:sp>
      <p:sp>
        <p:nvSpPr>
          <p:cNvPr id="11" name="TextBox 10">
            <a:extLst>
              <a:ext uri="{FF2B5EF4-FFF2-40B4-BE49-F238E27FC236}">
                <a16:creationId xmlns:a16="http://schemas.microsoft.com/office/drawing/2014/main" id="{B0E17725-AF18-C240-A230-E8D5915D6D02}"/>
              </a:ext>
            </a:extLst>
          </p:cNvPr>
          <p:cNvSpPr txBox="1"/>
          <p:nvPr/>
        </p:nvSpPr>
        <p:spPr>
          <a:xfrm>
            <a:off x="9393741" y="1870429"/>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without spore</a:t>
            </a:r>
          </a:p>
        </p:txBody>
      </p:sp>
    </p:spTree>
    <p:extLst>
      <p:ext uri="{BB962C8B-B14F-4D97-AF65-F5344CB8AC3E}">
        <p14:creationId xmlns:p14="http://schemas.microsoft.com/office/powerpoint/2010/main" val="12341038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742" y="374073"/>
            <a:ext cx="8229600" cy="514350"/>
          </a:xfrm>
        </p:spPr>
        <p:txBody>
          <a:bodyPr/>
          <a:lstStyle/>
          <a:p>
            <a:r>
              <a:rPr lang="en-AU" sz="2400" dirty="0"/>
              <a:t>Diagram of bacteria</a:t>
            </a:r>
          </a:p>
        </p:txBody>
      </p:sp>
      <p:sp>
        <p:nvSpPr>
          <p:cNvPr id="3" name="Content Placeholder 2"/>
          <p:cNvSpPr>
            <a:spLocks noGrp="1"/>
          </p:cNvSpPr>
          <p:nvPr>
            <p:ph idx="1"/>
          </p:nvPr>
        </p:nvSpPr>
        <p:spPr>
          <a:xfrm>
            <a:off x="1224742" y="1496291"/>
            <a:ext cx="5029200" cy="3086100"/>
          </a:xfrm>
        </p:spPr>
        <p:txBody>
          <a:bodyPr>
            <a:noAutofit/>
          </a:bodyPr>
          <a:lstStyle/>
          <a:p>
            <a:pPr>
              <a:lnSpc>
                <a:spcPct val="100000"/>
              </a:lnSpc>
            </a:pPr>
            <a:r>
              <a:rPr lang="en-AU" dirty="0"/>
              <a:t>A – Pilli</a:t>
            </a:r>
          </a:p>
          <a:p>
            <a:pPr>
              <a:lnSpc>
                <a:spcPct val="100000"/>
              </a:lnSpc>
            </a:pPr>
            <a:r>
              <a:rPr lang="en-AU" dirty="0"/>
              <a:t>B – Flagella </a:t>
            </a:r>
          </a:p>
          <a:p>
            <a:pPr>
              <a:lnSpc>
                <a:spcPct val="100000"/>
              </a:lnSpc>
            </a:pPr>
            <a:r>
              <a:rPr lang="en-AU" dirty="0"/>
              <a:t>C – </a:t>
            </a:r>
            <a:r>
              <a:rPr lang="en-AU" dirty="0" err="1"/>
              <a:t>Singlular</a:t>
            </a:r>
            <a:r>
              <a:rPr lang="en-AU" dirty="0"/>
              <a:t> Circular Chromosome</a:t>
            </a:r>
          </a:p>
          <a:p>
            <a:pPr>
              <a:lnSpc>
                <a:spcPct val="100000"/>
              </a:lnSpc>
            </a:pPr>
            <a:r>
              <a:rPr lang="en-AU" dirty="0"/>
              <a:t>D – Plasmid</a:t>
            </a:r>
          </a:p>
          <a:p>
            <a:pPr>
              <a:lnSpc>
                <a:spcPct val="100000"/>
              </a:lnSpc>
            </a:pPr>
            <a:r>
              <a:rPr lang="en-AU" dirty="0"/>
              <a:t>E – Ribosome</a:t>
            </a:r>
          </a:p>
          <a:p>
            <a:pPr>
              <a:lnSpc>
                <a:spcPct val="100000"/>
              </a:lnSpc>
            </a:pPr>
            <a:r>
              <a:rPr lang="en-AU" dirty="0"/>
              <a:t>F – Cytoplasm</a:t>
            </a:r>
          </a:p>
          <a:p>
            <a:pPr>
              <a:lnSpc>
                <a:spcPct val="100000"/>
              </a:lnSpc>
            </a:pPr>
            <a:r>
              <a:rPr lang="en-AU" dirty="0"/>
              <a:t>G – Plasma membrane</a:t>
            </a:r>
          </a:p>
          <a:p>
            <a:pPr>
              <a:lnSpc>
                <a:spcPct val="100000"/>
              </a:lnSpc>
            </a:pPr>
            <a:r>
              <a:rPr lang="en-AU" dirty="0"/>
              <a:t>H – Cell Wall</a:t>
            </a:r>
          </a:p>
          <a:p>
            <a:pPr>
              <a:lnSpc>
                <a:spcPct val="100000"/>
              </a:lnSpc>
            </a:pPr>
            <a:r>
              <a:rPr lang="en-AU" dirty="0"/>
              <a:t>I – Capsule (Many bacterial cells secrete some extracellular material in the form of a capsule or a slime layer. Capsules can protect a bacterial </a:t>
            </a:r>
            <a:r>
              <a:rPr lang="en-AU" dirty="0">
                <a:hlinkClick r:id="rId2"/>
              </a:rPr>
              <a:t>cell</a:t>
            </a:r>
            <a:r>
              <a:rPr lang="en-AU" dirty="0"/>
              <a:t> from ingestion and destruction by </a:t>
            </a:r>
            <a:r>
              <a:rPr lang="en-AU" dirty="0">
                <a:hlinkClick r:id="rId3"/>
              </a:rPr>
              <a:t>white blood cells</a:t>
            </a:r>
            <a:r>
              <a:rPr lang="en-AU" dirty="0"/>
              <a:t>)</a:t>
            </a:r>
          </a:p>
          <a:p>
            <a:pPr>
              <a:lnSpc>
                <a:spcPct val="100000"/>
              </a:lnSpc>
            </a:pPr>
            <a:endParaRPr lang="en-AU" dirty="0"/>
          </a:p>
        </p:txBody>
      </p:sp>
      <p:pic>
        <p:nvPicPr>
          <p:cNvPr id="4" name="Picture 3"/>
          <p:cNvPicPr>
            <a:picLocks noChangeAspect="1"/>
          </p:cNvPicPr>
          <p:nvPr/>
        </p:nvPicPr>
        <p:blipFill>
          <a:blip r:embed="rId4"/>
          <a:stretch>
            <a:fillRect/>
          </a:stretch>
        </p:blipFill>
        <p:spPr>
          <a:xfrm>
            <a:off x="6590608" y="2133600"/>
            <a:ext cx="4077393" cy="3203666"/>
          </a:xfrm>
          <a:prstGeom prst="rect">
            <a:avLst/>
          </a:prstGeom>
        </p:spPr>
      </p:pic>
    </p:spTree>
    <p:extLst>
      <p:ext uri="{BB962C8B-B14F-4D97-AF65-F5344CB8AC3E}">
        <p14:creationId xmlns:p14="http://schemas.microsoft.com/office/powerpoint/2010/main" val="190214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D61EE6B-5545-4518-AA92-C568F7C71123}"/>
              </a:ext>
            </a:extLst>
          </p:cNvPr>
          <p:cNvSpPr>
            <a:spLocks noGrp="1" noChangeArrowheads="1"/>
          </p:cNvSpPr>
          <p:nvPr>
            <p:ph type="title"/>
          </p:nvPr>
        </p:nvSpPr>
        <p:spPr/>
        <p:txBody>
          <a:bodyPr/>
          <a:lstStyle/>
          <a:p>
            <a:r>
              <a:rPr lang="en-AU" altLang="en-US" sz="2400" b="1" dirty="0" smtClean="0"/>
              <a:t>Tetanus</a:t>
            </a:r>
            <a:endParaRPr lang="en-AU" altLang="en-US" sz="2400" b="1" dirty="0"/>
          </a:p>
        </p:txBody>
      </p:sp>
      <p:sp>
        <p:nvSpPr>
          <p:cNvPr id="78852" name="Rectangle 1">
            <a:extLst>
              <a:ext uri="{FF2B5EF4-FFF2-40B4-BE49-F238E27FC236}">
                <a16:creationId xmlns:a16="http://schemas.microsoft.com/office/drawing/2014/main" id="{3CC6CB77-8649-4EF4-94B4-CBD0BEF1E476}"/>
              </a:ext>
            </a:extLst>
          </p:cNvPr>
          <p:cNvSpPr>
            <a:spLocks noChangeArrowheads="1"/>
          </p:cNvSpPr>
          <p:nvPr/>
        </p:nvSpPr>
        <p:spPr bwMode="auto">
          <a:xfrm>
            <a:off x="1226393" y="1296286"/>
            <a:ext cx="478585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endParaRPr lang="en-AU" altLang="en-US" sz="2200" i="1" dirty="0">
              <a:solidFill>
                <a:srgbClr val="000000"/>
              </a:solidFill>
            </a:endParaRPr>
          </a:p>
          <a:p>
            <a:pPr defTabSz="685800"/>
            <a:r>
              <a:rPr lang="en-AU" altLang="en-US" sz="2200" i="1" dirty="0">
                <a:solidFill>
                  <a:srgbClr val="000000"/>
                </a:solidFill>
              </a:rPr>
              <a:t>Become enlarged &amp; tennis racket/drumstick shaped when forming </a:t>
            </a:r>
            <a:r>
              <a:rPr lang="en-AU" altLang="en-US" sz="2200" i="1" dirty="0" smtClean="0">
                <a:solidFill>
                  <a:srgbClr val="000000"/>
                </a:solidFill>
              </a:rPr>
              <a:t>spores</a:t>
            </a:r>
          </a:p>
          <a:p>
            <a:pPr defTabSz="685800"/>
            <a:endParaRPr lang="en-AU" altLang="en-US" sz="2200" i="1" dirty="0">
              <a:solidFill>
                <a:srgbClr val="000000"/>
              </a:solidFill>
            </a:endParaRPr>
          </a:p>
          <a:p>
            <a:pPr defTabSz="685800"/>
            <a:r>
              <a:rPr lang="en-AU" altLang="en-US" sz="2200" i="1" dirty="0" smtClean="0">
                <a:solidFill>
                  <a:srgbClr val="000000"/>
                </a:solidFill>
              </a:rPr>
              <a:t>The bacterial spores will only germinate &amp; undergo asexual reproduction (binary fission) in the absence of oxygen</a:t>
            </a:r>
            <a:endParaRPr lang="en-AU" altLang="en-US" sz="2200" i="1" dirty="0">
              <a:solidFill>
                <a:srgbClr val="000000"/>
              </a:solidFill>
            </a:endParaRPr>
          </a:p>
          <a:p>
            <a:pPr defTabSz="685800"/>
            <a:endParaRPr lang="en-AU" altLang="en-US" sz="2200" dirty="0">
              <a:solidFill>
                <a:srgbClr val="000000"/>
              </a:solidFill>
            </a:endParaRPr>
          </a:p>
          <a:p>
            <a:pPr defTabSz="685800"/>
            <a:r>
              <a:rPr lang="en-AU" altLang="en-US" sz="2200" i="1" dirty="0">
                <a:solidFill>
                  <a:srgbClr val="000000"/>
                </a:solidFill>
              </a:rPr>
              <a:t>Clostridium tetani </a:t>
            </a:r>
            <a:r>
              <a:rPr lang="en-AU" altLang="en-US" sz="2200" dirty="0">
                <a:solidFill>
                  <a:srgbClr val="000000"/>
                </a:solidFill>
              </a:rPr>
              <a:t>is an </a:t>
            </a:r>
            <a:r>
              <a:rPr lang="en-AU" altLang="en-US" sz="2200" dirty="0">
                <a:solidFill>
                  <a:srgbClr val="FF0000"/>
                </a:solidFill>
              </a:rPr>
              <a:t>obligate anaerobic Gram-positive bacillus</a:t>
            </a:r>
            <a:r>
              <a:rPr lang="en-AU" altLang="en-US" sz="2200" dirty="0">
                <a:solidFill>
                  <a:srgbClr val="000000"/>
                </a:solidFill>
              </a:rPr>
              <a:t>. </a:t>
            </a:r>
          </a:p>
          <a:p>
            <a:pPr defTabSz="685800"/>
            <a:endParaRPr lang="en-AU" altLang="en-US" sz="2200" dirty="0">
              <a:solidFill>
                <a:srgbClr val="000000"/>
              </a:solidFill>
            </a:endParaRPr>
          </a:p>
        </p:txBody>
      </p:sp>
      <p:pic>
        <p:nvPicPr>
          <p:cNvPr id="2050" name="Picture 2" descr="Tetanus bacteria, LM - Stock Image - C028/2802 - Science Photo Library">
            <a:extLst>
              <a:ext uri="{FF2B5EF4-FFF2-40B4-BE49-F238E27FC236}">
                <a16:creationId xmlns:a16="http://schemas.microsoft.com/office/drawing/2014/main" id="{DEC52E45-B8B3-D448-BD35-3FE03A762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052" y="1954630"/>
            <a:ext cx="2112154" cy="28162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938290A-3A2C-234F-B3AA-FF33ECF33F55}"/>
              </a:ext>
            </a:extLst>
          </p:cNvPr>
          <p:cNvCxnSpPr>
            <a:cxnSpLocks/>
          </p:cNvCxnSpPr>
          <p:nvPr/>
        </p:nvCxnSpPr>
        <p:spPr bwMode="auto">
          <a:xfrm flipV="1">
            <a:off x="8690610" y="2221171"/>
            <a:ext cx="703130" cy="4020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C4C7BC7-9C72-2E41-90D7-A749ED80CB3F}"/>
              </a:ext>
            </a:extLst>
          </p:cNvPr>
          <p:cNvCxnSpPr/>
          <p:nvPr/>
        </p:nvCxnSpPr>
        <p:spPr bwMode="auto">
          <a:xfrm flipV="1">
            <a:off x="8279131" y="2877504"/>
            <a:ext cx="1011555" cy="5360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4BC0BEF-17EC-7342-97FD-12C753223F46}"/>
              </a:ext>
            </a:extLst>
          </p:cNvPr>
          <p:cNvSpPr txBox="1"/>
          <p:nvPr/>
        </p:nvSpPr>
        <p:spPr>
          <a:xfrm>
            <a:off x="9290686" y="2623186"/>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 spore</a:t>
            </a:r>
          </a:p>
        </p:txBody>
      </p:sp>
      <p:sp>
        <p:nvSpPr>
          <p:cNvPr id="11" name="TextBox 10">
            <a:extLst>
              <a:ext uri="{FF2B5EF4-FFF2-40B4-BE49-F238E27FC236}">
                <a16:creationId xmlns:a16="http://schemas.microsoft.com/office/drawing/2014/main" id="{B0E17725-AF18-C240-A230-E8D5915D6D02}"/>
              </a:ext>
            </a:extLst>
          </p:cNvPr>
          <p:cNvSpPr txBox="1"/>
          <p:nvPr/>
        </p:nvSpPr>
        <p:spPr>
          <a:xfrm>
            <a:off x="9393741" y="1870429"/>
            <a:ext cx="1281451" cy="507831"/>
          </a:xfrm>
          <a:prstGeom prst="rect">
            <a:avLst/>
          </a:prstGeom>
          <a:noFill/>
        </p:spPr>
        <p:txBody>
          <a:bodyPr wrap="square" rtlCol="0">
            <a:spAutoFit/>
          </a:bodyPr>
          <a:lstStyle/>
          <a:p>
            <a:pPr defTabSz="685800"/>
            <a:r>
              <a:rPr lang="en-US" sz="1350" dirty="0" err="1">
                <a:solidFill>
                  <a:srgbClr val="000000"/>
                </a:solidFill>
                <a:latin typeface="Arial"/>
              </a:rPr>
              <a:t>C.Tetani</a:t>
            </a:r>
            <a:r>
              <a:rPr lang="en-US" sz="1350" dirty="0">
                <a:solidFill>
                  <a:srgbClr val="000000"/>
                </a:solidFill>
                <a:latin typeface="Arial"/>
              </a:rPr>
              <a:t> without spore</a:t>
            </a:r>
          </a:p>
        </p:txBody>
      </p:sp>
    </p:spTree>
    <p:extLst>
      <p:ext uri="{BB962C8B-B14F-4D97-AF65-F5344CB8AC3E}">
        <p14:creationId xmlns:p14="http://schemas.microsoft.com/office/powerpoint/2010/main" val="260588595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ram Staining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642" y="3300942"/>
            <a:ext cx="76676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m 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454" y="348191"/>
            <a:ext cx="68580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64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B5B2-5E16-804F-A2BB-0C3D330C08C6}"/>
              </a:ext>
            </a:extLst>
          </p:cNvPr>
          <p:cNvSpPr>
            <a:spLocks noGrp="1"/>
          </p:cNvSpPr>
          <p:nvPr>
            <p:ph type="title"/>
          </p:nvPr>
        </p:nvSpPr>
        <p:spPr/>
        <p:txBody>
          <a:bodyPr/>
          <a:lstStyle/>
          <a:p>
            <a:endParaRPr lang="en-US"/>
          </a:p>
        </p:txBody>
      </p:sp>
      <p:pic>
        <p:nvPicPr>
          <p:cNvPr id="3074" name="Picture 2" descr="Bacteria Classification ( Read ) | Biology | CK-12 Foundation">
            <a:extLst>
              <a:ext uri="{FF2B5EF4-FFF2-40B4-BE49-F238E27FC236}">
                <a16:creationId xmlns:a16="http://schemas.microsoft.com/office/drawing/2014/main" id="{3EDD993F-93F3-EC40-A60F-71152AD0E5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838200"/>
            <a:ext cx="62865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54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2F9D-8C3A-FD49-B7C2-0F4164B5CCE3}"/>
              </a:ext>
            </a:extLst>
          </p:cNvPr>
          <p:cNvSpPr>
            <a:spLocks noGrp="1"/>
          </p:cNvSpPr>
          <p:nvPr>
            <p:ph type="title"/>
          </p:nvPr>
        </p:nvSpPr>
        <p:spPr>
          <a:xfrm>
            <a:off x="1981200" y="685800"/>
            <a:ext cx="8229600" cy="685800"/>
          </a:xfrm>
        </p:spPr>
        <p:txBody>
          <a:bodyPr/>
          <a:lstStyle/>
          <a:p>
            <a:r>
              <a:rPr lang="en-AU" altLang="en-US" sz="2400" b="1" dirty="0" smtClean="0"/>
              <a:t>Tetanus</a:t>
            </a:r>
            <a:endParaRPr lang="en-US" sz="2400" dirty="0"/>
          </a:p>
        </p:txBody>
      </p:sp>
      <p:sp>
        <p:nvSpPr>
          <p:cNvPr id="3" name="Content Placeholder 2">
            <a:extLst>
              <a:ext uri="{FF2B5EF4-FFF2-40B4-BE49-F238E27FC236}">
                <a16:creationId xmlns:a16="http://schemas.microsoft.com/office/drawing/2014/main" id="{8260EB3B-A0CC-8B4F-ACA7-CE2CF6D91BDE}"/>
              </a:ext>
            </a:extLst>
          </p:cNvPr>
          <p:cNvSpPr>
            <a:spLocks noGrp="1"/>
          </p:cNvSpPr>
          <p:nvPr>
            <p:ph idx="1"/>
          </p:nvPr>
        </p:nvSpPr>
        <p:spPr>
          <a:xfrm>
            <a:off x="1981200" y="1219200"/>
            <a:ext cx="8229600" cy="4114800"/>
          </a:xfrm>
        </p:spPr>
        <p:txBody>
          <a:bodyPr/>
          <a:lstStyle/>
          <a:p>
            <a:pPr>
              <a:lnSpc>
                <a:spcPct val="100000"/>
              </a:lnSpc>
            </a:pPr>
            <a:r>
              <a:rPr lang="en-AU" altLang="en-US" sz="2200" i="1" dirty="0">
                <a:solidFill>
                  <a:srgbClr val="FF0000"/>
                </a:solidFill>
              </a:rPr>
              <a:t>Clostridium tetani </a:t>
            </a:r>
            <a:r>
              <a:rPr lang="en-AU" altLang="en-US" sz="2200" dirty="0"/>
              <a:t>like all bacteria in the </a:t>
            </a:r>
            <a:r>
              <a:rPr lang="en-AU" sz="2200" dirty="0"/>
              <a:t>Clostridia family, are obligate anaerobes, meaning that oxygen is toxic to them. </a:t>
            </a:r>
            <a:endParaRPr lang="en-AU" sz="2200" dirty="0" smtClean="0"/>
          </a:p>
          <a:p>
            <a:pPr>
              <a:lnSpc>
                <a:spcPct val="100000"/>
              </a:lnSpc>
            </a:pPr>
            <a:r>
              <a:rPr lang="en-AU" sz="2200" dirty="0" smtClean="0"/>
              <a:t>In </a:t>
            </a:r>
            <a:r>
              <a:rPr lang="en-AU" sz="2200" dirty="0"/>
              <a:t>nature, they thrive in deep, compact soil, and when they feel the stress of fresh oxygenated air, they often produce spores, which are metabolically inert and extremely resilient to the environment.</a:t>
            </a:r>
          </a:p>
          <a:p>
            <a:pPr>
              <a:lnSpc>
                <a:spcPct val="100000"/>
              </a:lnSpc>
            </a:pPr>
            <a:r>
              <a:rPr lang="en-AU" sz="2200" dirty="0"/>
              <a:t>Then, when environmental conditions improve, the spores are able to sprout into fully fledged Clostridia.</a:t>
            </a:r>
          </a:p>
          <a:p>
            <a:pPr>
              <a:lnSpc>
                <a:spcPct val="100000"/>
              </a:lnSpc>
            </a:pPr>
            <a:endParaRPr lang="en-US" sz="2200" dirty="0"/>
          </a:p>
        </p:txBody>
      </p:sp>
      <p:pic>
        <p:nvPicPr>
          <p:cNvPr id="4" name="Picture 2" descr="Clostridium tetani (Tetanus) - Osmosis">
            <a:extLst>
              <a:ext uri="{FF2B5EF4-FFF2-40B4-BE49-F238E27FC236}">
                <a16:creationId xmlns:a16="http://schemas.microsoft.com/office/drawing/2014/main" id="{3408D3FA-974A-714A-B9A3-B5FC9D2D7C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30"/>
          <a:stretch/>
        </p:blipFill>
        <p:spPr bwMode="auto">
          <a:xfrm>
            <a:off x="3352801" y="4343400"/>
            <a:ext cx="5237405" cy="231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295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32D4-39DC-264A-B07F-05B11366BBC1}"/>
              </a:ext>
            </a:extLst>
          </p:cNvPr>
          <p:cNvSpPr>
            <a:spLocks noGrp="1"/>
          </p:cNvSpPr>
          <p:nvPr>
            <p:ph type="title"/>
          </p:nvPr>
        </p:nvSpPr>
        <p:spPr/>
        <p:txBody>
          <a:bodyPr/>
          <a:lstStyle/>
          <a:p>
            <a:r>
              <a:rPr lang="en-AU" altLang="en-US" sz="2400" b="1" dirty="0" smtClean="0"/>
              <a:t>Tetanus</a:t>
            </a:r>
            <a:endParaRPr lang="en-US" sz="2400" dirty="0"/>
          </a:p>
        </p:txBody>
      </p:sp>
      <p:sp>
        <p:nvSpPr>
          <p:cNvPr id="3" name="Content Placeholder 2">
            <a:extLst>
              <a:ext uri="{FF2B5EF4-FFF2-40B4-BE49-F238E27FC236}">
                <a16:creationId xmlns:a16="http://schemas.microsoft.com/office/drawing/2014/main" id="{11A4BF0B-57DD-654A-B9BB-97620BDC77A5}"/>
              </a:ext>
            </a:extLst>
          </p:cNvPr>
          <p:cNvSpPr>
            <a:spLocks noGrp="1"/>
          </p:cNvSpPr>
          <p:nvPr>
            <p:ph idx="1"/>
          </p:nvPr>
        </p:nvSpPr>
        <p:spPr>
          <a:xfrm>
            <a:off x="1251678" y="1552756"/>
            <a:ext cx="10178322" cy="3593591"/>
          </a:xfrm>
        </p:spPr>
        <p:txBody>
          <a:bodyPr>
            <a:normAutofit lnSpcReduction="10000"/>
          </a:bodyPr>
          <a:lstStyle/>
          <a:p>
            <a:pPr>
              <a:lnSpc>
                <a:spcPct val="100000"/>
              </a:lnSpc>
              <a:spcBef>
                <a:spcPts val="0"/>
              </a:spcBef>
            </a:pPr>
            <a:r>
              <a:rPr lang="en-AU" altLang="en-US" sz="2200" dirty="0">
                <a:solidFill>
                  <a:srgbClr val="000000"/>
                </a:solidFill>
              </a:rPr>
              <a:t>Entry into a susceptible host </a:t>
            </a:r>
            <a:r>
              <a:rPr lang="en-AU" altLang="en-US" sz="2200" dirty="0">
                <a:solidFill>
                  <a:srgbClr val="FF0000"/>
                </a:solidFill>
              </a:rPr>
              <a:t>involves contact with the spore form of the bacterium</a:t>
            </a:r>
            <a:r>
              <a:rPr lang="en-AU" altLang="en-US" sz="2200" dirty="0">
                <a:solidFill>
                  <a:srgbClr val="000000"/>
                </a:solidFill>
              </a:rPr>
              <a:t>, universally present in soil, </a:t>
            </a:r>
            <a:r>
              <a:rPr lang="en-AU" altLang="en-US" sz="2200" dirty="0">
                <a:solidFill>
                  <a:srgbClr val="FF0000"/>
                </a:solidFill>
              </a:rPr>
              <a:t>typically via a deep wound</a:t>
            </a:r>
            <a:r>
              <a:rPr lang="en-AU" altLang="en-US" sz="2200" dirty="0">
                <a:solidFill>
                  <a:srgbClr val="000000"/>
                </a:solidFill>
              </a:rPr>
              <a:t>. </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The spores are also found in animal intestines and faeces. </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The bacterial spores will not germinate in a superficial wound because they are anaerobic bacteria and will only germinate and multiply in hypoxic (low oxygen) conditions. </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Wounds that penetrate deeply into skin and soft tissues provide the hypoxic conditions required for germination of the spore and a portal of entry. </a:t>
            </a:r>
          </a:p>
          <a:p>
            <a:endParaRPr lang="en-US" sz="2200" dirty="0"/>
          </a:p>
        </p:txBody>
      </p:sp>
    </p:spTree>
    <p:extLst>
      <p:ext uri="{BB962C8B-B14F-4D97-AF65-F5344CB8AC3E}">
        <p14:creationId xmlns:p14="http://schemas.microsoft.com/office/powerpoint/2010/main" val="3369664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C9F1DC7-31BA-4A1C-A174-9CB018D590EE}"/>
              </a:ext>
            </a:extLst>
          </p:cNvPr>
          <p:cNvSpPr>
            <a:spLocks noGrp="1" noChangeArrowheads="1"/>
          </p:cNvSpPr>
          <p:nvPr>
            <p:ph type="title"/>
          </p:nvPr>
        </p:nvSpPr>
        <p:spPr/>
        <p:txBody>
          <a:bodyPr/>
          <a:lstStyle/>
          <a:p>
            <a:r>
              <a:rPr lang="en-AU" altLang="en-US" sz="2400" b="1" i="1" dirty="0"/>
              <a:t>Clostridium tetani </a:t>
            </a:r>
            <a:r>
              <a:rPr lang="en-AU" altLang="en-US" sz="2400" b="1" dirty="0"/>
              <a:t>life cycle</a:t>
            </a:r>
          </a:p>
        </p:txBody>
      </p:sp>
      <p:sp>
        <p:nvSpPr>
          <p:cNvPr id="7" name="Rectangle 1">
            <a:extLst>
              <a:ext uri="{FF2B5EF4-FFF2-40B4-BE49-F238E27FC236}">
                <a16:creationId xmlns:a16="http://schemas.microsoft.com/office/drawing/2014/main" id="{9820DFA2-9DC3-425D-8A28-CA1BE73E2AA4}"/>
              </a:ext>
            </a:extLst>
          </p:cNvPr>
          <p:cNvSpPr>
            <a:spLocks noChangeArrowheads="1"/>
          </p:cNvSpPr>
          <p:nvPr/>
        </p:nvSpPr>
        <p:spPr bwMode="auto">
          <a:xfrm>
            <a:off x="4670822" y="2093326"/>
            <a:ext cx="3657600" cy="1631216"/>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defRPr/>
            </a:pPr>
            <a:r>
              <a:rPr lang="en-AU" altLang="en-US" sz="2000" b="1" dirty="0">
                <a:solidFill>
                  <a:srgbClr val="013658"/>
                </a:solidFill>
              </a:rPr>
              <a:t>1 Soil reservoir</a:t>
            </a:r>
          </a:p>
          <a:p>
            <a:pPr marL="132160" defTabSz="685800">
              <a:defRPr/>
            </a:pPr>
            <a:r>
              <a:rPr lang="en-GB" sz="2000" dirty="0">
                <a:solidFill>
                  <a:srgbClr val="000000"/>
                </a:solidFill>
              </a:rPr>
              <a:t>Soil particles containing bacteria spores can be found on rusty nails and on dog’s teeth.</a:t>
            </a:r>
            <a:endParaRPr lang="en-AU" altLang="en-US" sz="2000" dirty="0">
              <a:solidFill>
                <a:srgbClr val="000000"/>
              </a:solidFill>
            </a:endParaRPr>
          </a:p>
        </p:txBody>
      </p:sp>
      <p:pic>
        <p:nvPicPr>
          <p:cNvPr id="80901" name="Picture 2">
            <a:extLst>
              <a:ext uri="{FF2B5EF4-FFF2-40B4-BE49-F238E27FC236}">
                <a16:creationId xmlns:a16="http://schemas.microsoft.com/office/drawing/2014/main" id="{39129FFC-AE88-4D78-B972-CE012777FCAA}"/>
              </a:ext>
            </a:extLst>
          </p:cNvPr>
          <p:cNvPicPr>
            <a:picLocks noChangeAspect="1"/>
          </p:cNvPicPr>
          <p:nvPr/>
        </p:nvPicPr>
        <p:blipFill>
          <a:blip r:embed="rId3">
            <a:extLst>
              <a:ext uri="{28A0092B-C50C-407E-A947-70E740481C1C}">
                <a14:useLocalDpi xmlns:a14="http://schemas.microsoft.com/office/drawing/2010/main" val="0"/>
              </a:ext>
            </a:extLst>
          </a:blip>
          <a:srcRect r="1880"/>
          <a:stretch>
            <a:fillRect/>
          </a:stretch>
        </p:blipFill>
        <p:spPr bwMode="auto">
          <a:xfrm>
            <a:off x="2952751" y="2000251"/>
            <a:ext cx="1626394" cy="18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3">
            <a:extLst>
              <a:ext uri="{FF2B5EF4-FFF2-40B4-BE49-F238E27FC236}">
                <a16:creationId xmlns:a16="http://schemas.microsoft.com/office/drawing/2014/main" id="{EF68EFD6-1AC5-4A81-BBAB-43FF2399C2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9414" y="3943351"/>
            <a:ext cx="1724025" cy="1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92DB6B07-A6E9-4171-B6AB-3F574F368AC7}"/>
              </a:ext>
            </a:extLst>
          </p:cNvPr>
          <p:cNvSpPr>
            <a:spLocks noChangeArrowheads="1"/>
          </p:cNvSpPr>
          <p:nvPr/>
        </p:nvSpPr>
        <p:spPr bwMode="auto">
          <a:xfrm>
            <a:off x="4670822" y="4047467"/>
            <a:ext cx="3657600" cy="2246769"/>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defRPr/>
            </a:pPr>
            <a:r>
              <a:rPr lang="en-AU" altLang="en-US" sz="2000" b="1" dirty="0">
                <a:solidFill>
                  <a:srgbClr val="013658"/>
                </a:solidFill>
              </a:rPr>
              <a:t>2 Mode of transmission</a:t>
            </a:r>
          </a:p>
          <a:p>
            <a:pPr marL="132160" defTabSz="685800">
              <a:defRPr/>
            </a:pPr>
            <a:r>
              <a:rPr lang="en-GB" sz="2000" dirty="0">
                <a:solidFill>
                  <a:srgbClr val="000000"/>
                </a:solidFill>
              </a:rPr>
              <a:t>Entry portal is via a deep wound in the skin involving direct contact with the soil reservoir (such as by stepping on a nail or being bitten by a dog).</a:t>
            </a:r>
            <a:endParaRPr lang="en-AU" altLang="en-US" sz="2000" dirty="0">
              <a:solidFill>
                <a:srgbClr val="000000"/>
              </a:solidFill>
            </a:endParaRPr>
          </a:p>
        </p:txBody>
      </p:sp>
    </p:spTree>
    <p:extLst>
      <p:ext uri="{BB962C8B-B14F-4D97-AF65-F5344CB8AC3E}">
        <p14:creationId xmlns:p14="http://schemas.microsoft.com/office/powerpoint/2010/main" val="17972064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9A01AD9-8FC3-4FF3-8D38-E94879F3778B}"/>
              </a:ext>
            </a:extLst>
          </p:cNvPr>
          <p:cNvSpPr>
            <a:spLocks noGrp="1" noChangeArrowheads="1"/>
          </p:cNvSpPr>
          <p:nvPr>
            <p:ph type="title"/>
          </p:nvPr>
        </p:nvSpPr>
        <p:spPr/>
        <p:txBody>
          <a:bodyPr/>
          <a:lstStyle/>
          <a:p>
            <a:r>
              <a:rPr lang="en-AU" altLang="en-US" sz="2400" b="1" i="1" dirty="0"/>
              <a:t>Clostridium tetani </a:t>
            </a:r>
            <a:r>
              <a:rPr lang="en-AU" altLang="en-US" sz="2400" b="1" dirty="0"/>
              <a:t>life cycle</a:t>
            </a:r>
          </a:p>
        </p:txBody>
      </p:sp>
      <p:sp>
        <p:nvSpPr>
          <p:cNvPr id="7" name="Rectangle 1">
            <a:extLst>
              <a:ext uri="{FF2B5EF4-FFF2-40B4-BE49-F238E27FC236}">
                <a16:creationId xmlns:a16="http://schemas.microsoft.com/office/drawing/2014/main" id="{2BE93E6A-D715-4011-A3FC-AFFED29ADFD8}"/>
              </a:ext>
            </a:extLst>
          </p:cNvPr>
          <p:cNvSpPr>
            <a:spLocks noChangeArrowheads="1"/>
          </p:cNvSpPr>
          <p:nvPr/>
        </p:nvSpPr>
        <p:spPr bwMode="auto">
          <a:xfrm>
            <a:off x="4670823" y="2034778"/>
            <a:ext cx="3657600" cy="1631216"/>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defRPr/>
            </a:pPr>
            <a:r>
              <a:rPr lang="en-AU" altLang="en-US" sz="2000" b="1" dirty="0">
                <a:solidFill>
                  <a:srgbClr val="013658"/>
                </a:solidFill>
              </a:rPr>
              <a:t>3 Reproduction</a:t>
            </a:r>
          </a:p>
          <a:p>
            <a:pPr marL="132160" defTabSz="685800">
              <a:defRPr/>
            </a:pPr>
            <a:r>
              <a:rPr lang="en-GB" sz="2000" dirty="0">
                <a:solidFill>
                  <a:srgbClr val="000000"/>
                </a:solidFill>
              </a:rPr>
              <a:t>Inside the deep, hypoxic wound, bacteria spores germinate, grow and multiply asexually via binary </a:t>
            </a:r>
            <a:r>
              <a:rPr lang="en-AU" sz="2000" dirty="0">
                <a:solidFill>
                  <a:srgbClr val="000000"/>
                </a:solidFill>
              </a:rPr>
              <a:t>fission.</a:t>
            </a:r>
            <a:endParaRPr lang="en-AU" altLang="en-US" sz="2000" dirty="0">
              <a:solidFill>
                <a:srgbClr val="000000"/>
              </a:solidFill>
            </a:endParaRPr>
          </a:p>
        </p:txBody>
      </p:sp>
      <p:sp>
        <p:nvSpPr>
          <p:cNvPr id="8" name="Rectangle 1">
            <a:extLst>
              <a:ext uri="{FF2B5EF4-FFF2-40B4-BE49-F238E27FC236}">
                <a16:creationId xmlns:a16="http://schemas.microsoft.com/office/drawing/2014/main" id="{DA69743F-4EC0-4B66-98A5-2AED258D889B}"/>
              </a:ext>
            </a:extLst>
          </p:cNvPr>
          <p:cNvSpPr>
            <a:spLocks noChangeArrowheads="1"/>
          </p:cNvSpPr>
          <p:nvPr/>
        </p:nvSpPr>
        <p:spPr bwMode="auto">
          <a:xfrm>
            <a:off x="4670823" y="3886200"/>
            <a:ext cx="4511278" cy="2554545"/>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defRPr/>
            </a:pPr>
            <a:r>
              <a:rPr lang="en-AU" altLang="en-US" sz="2000" b="1" dirty="0">
                <a:solidFill>
                  <a:srgbClr val="013658"/>
                </a:solidFill>
              </a:rPr>
              <a:t>4 Production of toxin</a:t>
            </a:r>
          </a:p>
          <a:p>
            <a:pPr marL="132160" defTabSz="685800">
              <a:defRPr/>
            </a:pPr>
            <a:r>
              <a:rPr lang="en-GB" sz="2000" dirty="0">
                <a:solidFill>
                  <a:srgbClr val="000000"/>
                </a:solidFill>
              </a:rPr>
              <a:t>During the growth of the bacteria, neurotoxins are produced (e.g. </a:t>
            </a:r>
            <a:r>
              <a:rPr lang="en-GB" sz="2000" dirty="0" err="1">
                <a:solidFill>
                  <a:srgbClr val="000000"/>
                </a:solidFill>
              </a:rPr>
              <a:t>tetanospasmin</a:t>
            </a:r>
            <a:r>
              <a:rPr lang="en-GB" sz="2000" dirty="0">
                <a:solidFill>
                  <a:srgbClr val="000000"/>
                </a:solidFill>
              </a:rPr>
              <a:t>), which travel inside neurons from the peripheral nervous system (PNS) to inhibitory interneurons in the central nervous system </a:t>
            </a:r>
            <a:r>
              <a:rPr lang="en-AU" sz="2000" dirty="0">
                <a:solidFill>
                  <a:srgbClr val="000000"/>
                </a:solidFill>
              </a:rPr>
              <a:t>(CNS).</a:t>
            </a:r>
            <a:endParaRPr lang="en-AU" altLang="en-US" sz="2000" dirty="0">
              <a:solidFill>
                <a:srgbClr val="000000"/>
              </a:solidFill>
            </a:endParaRPr>
          </a:p>
        </p:txBody>
      </p:sp>
      <p:pic>
        <p:nvPicPr>
          <p:cNvPr id="82950" name="Picture 8">
            <a:extLst>
              <a:ext uri="{FF2B5EF4-FFF2-40B4-BE49-F238E27FC236}">
                <a16:creationId xmlns:a16="http://schemas.microsoft.com/office/drawing/2014/main" id="{5F3A31F3-5AFD-4F6B-935F-074781218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9412" y="2034778"/>
            <a:ext cx="1671638"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
            <a:extLst>
              <a:ext uri="{FF2B5EF4-FFF2-40B4-BE49-F238E27FC236}">
                <a16:creationId xmlns:a16="http://schemas.microsoft.com/office/drawing/2014/main" id="{82E97F11-62C6-4870-9195-F6BF370C5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2" y="4000500"/>
            <a:ext cx="1633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7187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a:extLst>
              <a:ext uri="{FF2B5EF4-FFF2-40B4-BE49-F238E27FC236}">
                <a16:creationId xmlns:a16="http://schemas.microsoft.com/office/drawing/2014/main" id="{20D859A3-0BA0-4061-945A-4D8B2DA6BAEE}"/>
              </a:ext>
            </a:extLst>
          </p:cNvPr>
          <p:cNvPicPr>
            <a:picLocks noChangeAspect="1"/>
          </p:cNvPicPr>
          <p:nvPr/>
        </p:nvPicPr>
        <p:blipFill>
          <a:blip r:embed="rId3">
            <a:extLst>
              <a:ext uri="{28A0092B-C50C-407E-A947-70E740481C1C}">
                <a14:useLocalDpi xmlns:a14="http://schemas.microsoft.com/office/drawing/2010/main" val="0"/>
              </a:ext>
            </a:extLst>
          </a:blip>
          <a:srcRect r="1952"/>
          <a:stretch>
            <a:fillRect/>
          </a:stretch>
        </p:blipFill>
        <p:spPr bwMode="auto">
          <a:xfrm>
            <a:off x="2945608" y="2057400"/>
            <a:ext cx="161686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a:extLst>
              <a:ext uri="{FF2B5EF4-FFF2-40B4-BE49-F238E27FC236}">
                <a16:creationId xmlns:a16="http://schemas.microsoft.com/office/drawing/2014/main" id="{F61C93DF-807B-4D0F-8421-3259D212BBDE}"/>
              </a:ext>
            </a:extLst>
          </p:cNvPr>
          <p:cNvSpPr>
            <a:spLocks noGrp="1" noChangeArrowheads="1"/>
          </p:cNvSpPr>
          <p:nvPr>
            <p:ph type="title"/>
          </p:nvPr>
        </p:nvSpPr>
        <p:spPr/>
        <p:txBody>
          <a:bodyPr/>
          <a:lstStyle/>
          <a:p>
            <a:r>
              <a:rPr lang="en-AU" altLang="en-US" sz="2400" b="1" i="1" dirty="0"/>
              <a:t>Clostridium tetani </a:t>
            </a:r>
            <a:r>
              <a:rPr lang="en-AU" altLang="en-US" sz="2400" b="1" dirty="0"/>
              <a:t>life cycle</a:t>
            </a:r>
          </a:p>
        </p:txBody>
      </p:sp>
      <p:sp>
        <p:nvSpPr>
          <p:cNvPr id="84997" name="Rectangle 1">
            <a:extLst>
              <a:ext uri="{FF2B5EF4-FFF2-40B4-BE49-F238E27FC236}">
                <a16:creationId xmlns:a16="http://schemas.microsoft.com/office/drawing/2014/main" id="{91E48257-679D-46CC-ABA2-3CC4C57BA29C}"/>
              </a:ext>
            </a:extLst>
          </p:cNvPr>
          <p:cNvSpPr>
            <a:spLocks noChangeArrowheads="1"/>
          </p:cNvSpPr>
          <p:nvPr/>
        </p:nvSpPr>
        <p:spPr bwMode="auto">
          <a:xfrm>
            <a:off x="4670823" y="914341"/>
            <a:ext cx="428267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000" b="1" dirty="0">
                <a:solidFill>
                  <a:srgbClr val="013658"/>
                </a:solidFill>
              </a:rPr>
              <a:t>5 Impact on host</a:t>
            </a:r>
          </a:p>
          <a:p>
            <a:pPr defTabSz="685800"/>
            <a:r>
              <a:rPr lang="en-GB" altLang="en-US" sz="2000" dirty="0">
                <a:solidFill>
                  <a:srgbClr val="000000"/>
                </a:solidFill>
              </a:rPr>
              <a:t>The </a:t>
            </a:r>
            <a:r>
              <a:rPr lang="en-GB" altLang="en-US" sz="2000" dirty="0">
                <a:solidFill>
                  <a:srgbClr val="FF0000"/>
                </a:solidFill>
              </a:rPr>
              <a:t>toxin blocks inhibitory neurotransmitters and nerves fire continuously, producing rigidity, unopposed muscle contraction and spasm</a:t>
            </a:r>
            <a:r>
              <a:rPr lang="en-GB" altLang="en-US" sz="2000" dirty="0">
                <a:solidFill>
                  <a:srgbClr val="000000"/>
                </a:solidFill>
              </a:rPr>
              <a:t>, including ‘lockjaw’ (muscles contract and can’t relax – now called trismus). This </a:t>
            </a:r>
            <a:r>
              <a:rPr lang="en-GB" altLang="en-US" sz="2000" dirty="0">
                <a:solidFill>
                  <a:srgbClr val="FF0000"/>
                </a:solidFill>
              </a:rPr>
              <a:t>can affect respiration/breathing and lead to death.</a:t>
            </a:r>
            <a:endParaRPr lang="en-AU" altLang="en-US" sz="2000" dirty="0">
              <a:solidFill>
                <a:srgbClr val="FF0000"/>
              </a:solidFill>
            </a:endParaRPr>
          </a:p>
        </p:txBody>
      </p:sp>
      <p:sp>
        <p:nvSpPr>
          <p:cNvPr id="8" name="Rectangle 1">
            <a:extLst>
              <a:ext uri="{FF2B5EF4-FFF2-40B4-BE49-F238E27FC236}">
                <a16:creationId xmlns:a16="http://schemas.microsoft.com/office/drawing/2014/main" id="{FAF591DD-18F3-4BF5-9293-1245CEC87BB6}"/>
              </a:ext>
            </a:extLst>
          </p:cNvPr>
          <p:cNvSpPr>
            <a:spLocks noChangeArrowheads="1"/>
          </p:cNvSpPr>
          <p:nvPr/>
        </p:nvSpPr>
        <p:spPr bwMode="auto">
          <a:xfrm>
            <a:off x="2945608" y="4282680"/>
            <a:ext cx="5342335" cy="1015663"/>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defRPr/>
            </a:pPr>
            <a:r>
              <a:rPr lang="en-AU" altLang="en-US" sz="2000" b="1" dirty="0">
                <a:solidFill>
                  <a:srgbClr val="013658"/>
                </a:solidFill>
              </a:rPr>
              <a:t>6 Infectious, not contagious</a:t>
            </a:r>
          </a:p>
          <a:p>
            <a:pPr marL="132160" defTabSz="685800">
              <a:defRPr/>
            </a:pPr>
            <a:r>
              <a:rPr lang="en-GB" sz="2000" dirty="0">
                <a:solidFill>
                  <a:srgbClr val="000000"/>
                </a:solidFill>
              </a:rPr>
              <a:t>The pathogen does not normally transmit from human to human.</a:t>
            </a:r>
            <a:endParaRPr lang="en-AU" altLang="en-US" sz="2000" dirty="0">
              <a:solidFill>
                <a:srgbClr val="000000"/>
              </a:solidFill>
            </a:endParaRPr>
          </a:p>
        </p:txBody>
      </p:sp>
    </p:spTree>
    <p:extLst>
      <p:ext uri="{BB962C8B-B14F-4D97-AF65-F5344CB8AC3E}">
        <p14:creationId xmlns:p14="http://schemas.microsoft.com/office/powerpoint/2010/main" val="425702230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098F-9C5D-9D42-A5A4-979542490D62}"/>
              </a:ext>
            </a:extLst>
          </p:cNvPr>
          <p:cNvSpPr>
            <a:spLocks noGrp="1"/>
          </p:cNvSpPr>
          <p:nvPr>
            <p:ph type="title"/>
          </p:nvPr>
        </p:nvSpPr>
        <p:spPr>
          <a:xfrm>
            <a:off x="2057400" y="914400"/>
            <a:ext cx="8229600" cy="514350"/>
          </a:xfrm>
        </p:spPr>
        <p:txBody>
          <a:bodyPr/>
          <a:lstStyle/>
          <a:p>
            <a:r>
              <a:rPr lang="en-US" sz="2400" dirty="0"/>
              <a:t>Symptoms</a:t>
            </a:r>
          </a:p>
        </p:txBody>
      </p:sp>
      <p:sp>
        <p:nvSpPr>
          <p:cNvPr id="3" name="Content Placeholder 2">
            <a:extLst>
              <a:ext uri="{FF2B5EF4-FFF2-40B4-BE49-F238E27FC236}">
                <a16:creationId xmlns:a16="http://schemas.microsoft.com/office/drawing/2014/main" id="{0FC1C5B1-760A-9A47-B814-E4342BEC313A}"/>
              </a:ext>
            </a:extLst>
          </p:cNvPr>
          <p:cNvSpPr>
            <a:spLocks noGrp="1"/>
          </p:cNvSpPr>
          <p:nvPr>
            <p:ph idx="1"/>
          </p:nvPr>
        </p:nvSpPr>
        <p:spPr>
          <a:xfrm>
            <a:off x="1981200" y="1428750"/>
            <a:ext cx="8534400" cy="3086100"/>
          </a:xfrm>
        </p:spPr>
        <p:txBody>
          <a:bodyPr>
            <a:noAutofit/>
          </a:bodyPr>
          <a:lstStyle/>
          <a:p>
            <a:pPr>
              <a:lnSpc>
                <a:spcPct val="100000"/>
              </a:lnSpc>
            </a:pPr>
            <a:r>
              <a:rPr lang="en-US" dirty="0"/>
              <a:t>Symptoms usually start between 3 and 21 days after infection and include:</a:t>
            </a:r>
          </a:p>
          <a:p>
            <a:pPr lvl="2">
              <a:lnSpc>
                <a:spcPct val="100000"/>
              </a:lnSpc>
            </a:pPr>
            <a:r>
              <a:rPr lang="en-US" sz="2000" dirty="0"/>
              <a:t>Muscle spasms, especially in the face and neck</a:t>
            </a:r>
          </a:p>
          <a:p>
            <a:pPr lvl="2">
              <a:lnSpc>
                <a:spcPct val="100000"/>
              </a:lnSpc>
            </a:pPr>
            <a:r>
              <a:rPr lang="en-US" sz="2000" dirty="0"/>
              <a:t>Painful fits that can last for minuets</a:t>
            </a:r>
          </a:p>
          <a:p>
            <a:pPr lvl="2">
              <a:lnSpc>
                <a:spcPct val="100000"/>
              </a:lnSpc>
            </a:pPr>
            <a:r>
              <a:rPr lang="en-US" sz="2000" dirty="0"/>
              <a:t>Not being able to open your mouth (lockjaw)</a:t>
            </a:r>
          </a:p>
          <a:p>
            <a:pPr lvl="2">
              <a:lnSpc>
                <a:spcPct val="100000"/>
              </a:lnSpc>
            </a:pPr>
            <a:r>
              <a:rPr lang="en-US" sz="2000" dirty="0"/>
              <a:t>Swallowing problems</a:t>
            </a:r>
          </a:p>
          <a:p>
            <a:pPr lvl="2">
              <a:lnSpc>
                <a:spcPct val="100000"/>
              </a:lnSpc>
            </a:pPr>
            <a:r>
              <a:rPr lang="en-US" sz="2000" dirty="0"/>
              <a:t>Breathing problems</a:t>
            </a:r>
          </a:p>
          <a:p>
            <a:pPr lvl="2">
              <a:lnSpc>
                <a:spcPct val="100000"/>
              </a:lnSpc>
            </a:pPr>
            <a:r>
              <a:rPr lang="en-US" sz="2000" dirty="0"/>
              <a:t>Heat problems</a:t>
            </a:r>
          </a:p>
          <a:p>
            <a:pPr lvl="2">
              <a:lnSpc>
                <a:spcPct val="100000"/>
              </a:lnSpc>
            </a:pPr>
            <a:r>
              <a:rPr lang="en-US" sz="2000" dirty="0"/>
              <a:t>Fever</a:t>
            </a:r>
          </a:p>
        </p:txBody>
      </p:sp>
    </p:spTree>
    <p:extLst>
      <p:ext uri="{BB962C8B-B14F-4D97-AF65-F5344CB8AC3E}">
        <p14:creationId xmlns:p14="http://schemas.microsoft.com/office/powerpoint/2010/main" val="2988471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B8D2-ED85-E147-AC05-ABFB2E92CB91}"/>
              </a:ext>
            </a:extLst>
          </p:cNvPr>
          <p:cNvSpPr>
            <a:spLocks noGrp="1"/>
          </p:cNvSpPr>
          <p:nvPr>
            <p:ph type="title"/>
          </p:nvPr>
        </p:nvSpPr>
        <p:spPr/>
        <p:txBody>
          <a:bodyPr/>
          <a:lstStyle/>
          <a:p>
            <a:r>
              <a:rPr lang="en-US" sz="2400" dirty="0"/>
              <a:t>Symptoms</a:t>
            </a:r>
          </a:p>
        </p:txBody>
      </p:sp>
      <p:sp>
        <p:nvSpPr>
          <p:cNvPr id="3" name="Content Placeholder 2">
            <a:extLst>
              <a:ext uri="{FF2B5EF4-FFF2-40B4-BE49-F238E27FC236}">
                <a16:creationId xmlns:a16="http://schemas.microsoft.com/office/drawing/2014/main" id="{83F7270F-38DB-BB4E-BC5B-3B8028A632D3}"/>
              </a:ext>
            </a:extLst>
          </p:cNvPr>
          <p:cNvSpPr>
            <a:spLocks noGrp="1"/>
          </p:cNvSpPr>
          <p:nvPr>
            <p:ph idx="1"/>
          </p:nvPr>
        </p:nvSpPr>
        <p:spPr>
          <a:xfrm>
            <a:off x="1527723" y="1526876"/>
            <a:ext cx="10178322" cy="3593591"/>
          </a:xfrm>
        </p:spPr>
        <p:txBody>
          <a:bodyPr>
            <a:normAutofit/>
          </a:bodyPr>
          <a:lstStyle/>
          <a:p>
            <a:pPr>
              <a:lnSpc>
                <a:spcPct val="100000"/>
              </a:lnSpc>
            </a:pPr>
            <a:r>
              <a:rPr lang="en-US" dirty="0"/>
              <a:t>Tetanus can affect people of any age. Its is rare in Australia because most people are immunized. Those at high risk </a:t>
            </a:r>
            <a:r>
              <a:rPr lang="en-US" dirty="0" smtClean="0"/>
              <a:t>include:</a:t>
            </a:r>
          </a:p>
          <a:p>
            <a:pPr lvl="1">
              <a:lnSpc>
                <a:spcPct val="100000"/>
              </a:lnSpc>
            </a:pPr>
            <a:r>
              <a:rPr lang="en-US" sz="2000" dirty="0" smtClean="0"/>
              <a:t>People </a:t>
            </a:r>
            <a:r>
              <a:rPr lang="en-US" sz="2000" dirty="0"/>
              <a:t>not immunized &amp; people who have not had a booster immunization in the past 10 years</a:t>
            </a:r>
          </a:p>
          <a:p>
            <a:pPr lvl="1">
              <a:lnSpc>
                <a:spcPct val="100000"/>
              </a:lnSpc>
            </a:pPr>
            <a:r>
              <a:rPr lang="en-US" sz="2000" dirty="0"/>
              <a:t>Most deaths from tetanus occur in people aged 70 years and over</a:t>
            </a:r>
          </a:p>
          <a:p>
            <a:endParaRPr lang="en-US" dirty="0"/>
          </a:p>
        </p:txBody>
      </p:sp>
    </p:spTree>
    <p:extLst>
      <p:ext uri="{BB962C8B-B14F-4D97-AF65-F5344CB8AC3E}">
        <p14:creationId xmlns:p14="http://schemas.microsoft.com/office/powerpoint/2010/main" val="367513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Comparison between virus and bacteria</a:t>
            </a:r>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598249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F985-A506-E54B-9F95-E4FD0B294667}"/>
              </a:ext>
            </a:extLst>
          </p:cNvPr>
          <p:cNvSpPr>
            <a:spLocks noGrp="1"/>
          </p:cNvSpPr>
          <p:nvPr>
            <p:ph type="title"/>
          </p:nvPr>
        </p:nvSpPr>
        <p:spPr/>
        <p:txBody>
          <a:bodyPr/>
          <a:lstStyle/>
          <a:p>
            <a:r>
              <a:rPr lang="en-US" sz="2400" dirty="0"/>
              <a:t>Go to the link below for Prevention &amp; Treatment information</a:t>
            </a:r>
          </a:p>
        </p:txBody>
      </p:sp>
      <p:sp>
        <p:nvSpPr>
          <p:cNvPr id="3" name="Content Placeholder 2">
            <a:extLst>
              <a:ext uri="{FF2B5EF4-FFF2-40B4-BE49-F238E27FC236}">
                <a16:creationId xmlns:a16="http://schemas.microsoft.com/office/drawing/2014/main" id="{F8B5F57F-0EBC-3A49-9178-0ACCE9D3FF18}"/>
              </a:ext>
            </a:extLst>
          </p:cNvPr>
          <p:cNvSpPr>
            <a:spLocks noGrp="1"/>
          </p:cNvSpPr>
          <p:nvPr>
            <p:ph idx="1"/>
          </p:nvPr>
        </p:nvSpPr>
        <p:spPr/>
        <p:txBody>
          <a:bodyPr/>
          <a:lstStyle/>
          <a:p>
            <a:r>
              <a:rPr lang="en-US" sz="2200" dirty="0">
                <a:hlinkClick r:id="rId2"/>
              </a:rPr>
              <a:t>https://www.ecdc.europa.eu/en/tetanus/facts</a:t>
            </a:r>
            <a:r>
              <a:rPr lang="en-US" sz="2200" dirty="0"/>
              <a:t> </a:t>
            </a:r>
          </a:p>
        </p:txBody>
      </p:sp>
    </p:spTree>
    <p:extLst>
      <p:ext uri="{BB962C8B-B14F-4D97-AF65-F5344CB8AC3E}">
        <p14:creationId xmlns:p14="http://schemas.microsoft.com/office/powerpoint/2010/main" val="68638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BF78-6CBA-064D-9EBB-7D1B8BD7C7A0}"/>
              </a:ext>
            </a:extLst>
          </p:cNvPr>
          <p:cNvSpPr>
            <a:spLocks noGrp="1"/>
          </p:cNvSpPr>
          <p:nvPr>
            <p:ph type="title"/>
          </p:nvPr>
        </p:nvSpPr>
        <p:spPr/>
        <p:txBody>
          <a:bodyPr/>
          <a:lstStyle/>
          <a:p>
            <a:r>
              <a:rPr lang="en-US" sz="2400" dirty="0"/>
              <a:t>Prevention &amp; Treatment (management strategies)</a:t>
            </a:r>
          </a:p>
        </p:txBody>
      </p:sp>
      <p:sp>
        <p:nvSpPr>
          <p:cNvPr id="3" name="Content Placeholder 2">
            <a:extLst>
              <a:ext uri="{FF2B5EF4-FFF2-40B4-BE49-F238E27FC236}">
                <a16:creationId xmlns:a16="http://schemas.microsoft.com/office/drawing/2014/main" id="{2FC1D1E2-692A-344A-AF89-B8B7C1FC3376}"/>
              </a:ext>
            </a:extLst>
          </p:cNvPr>
          <p:cNvSpPr>
            <a:spLocks noGrp="1"/>
          </p:cNvSpPr>
          <p:nvPr>
            <p:ph idx="1"/>
          </p:nvPr>
        </p:nvSpPr>
        <p:spPr>
          <a:xfrm>
            <a:off x="1320689" y="1733910"/>
            <a:ext cx="10178322" cy="3593591"/>
          </a:xfrm>
        </p:spPr>
        <p:txBody>
          <a:bodyPr/>
          <a:lstStyle/>
          <a:p>
            <a:pPr>
              <a:lnSpc>
                <a:spcPct val="100000"/>
              </a:lnSpc>
              <a:buFont typeface="Arial" panose="020B0604020202020204" pitchFamily="34" charset="0"/>
              <a:buChar char="•"/>
            </a:pPr>
            <a:r>
              <a:rPr lang="en-AU" sz="2200" dirty="0"/>
              <a:t>Immunisation- booster shots req.</a:t>
            </a:r>
          </a:p>
          <a:p>
            <a:pPr>
              <a:lnSpc>
                <a:spcPct val="100000"/>
              </a:lnSpc>
              <a:buFont typeface="Arial" panose="020B0604020202020204" pitchFamily="34" charset="0"/>
              <a:buChar char="•"/>
            </a:pPr>
            <a:r>
              <a:rPr lang="en-AU" sz="2200" dirty="0"/>
              <a:t>Don’t handle rusty/tetanus prone items </a:t>
            </a:r>
            <a:r>
              <a:rPr lang="en-AU" sz="2200" dirty="0" err="1"/>
              <a:t>e.g</a:t>
            </a:r>
            <a:r>
              <a:rPr lang="en-AU" sz="2200" dirty="0"/>
              <a:t> rusty nails, rusty fences without wearing protective gear </a:t>
            </a:r>
            <a:r>
              <a:rPr lang="en-AU" sz="2200" dirty="0" err="1"/>
              <a:t>e.g</a:t>
            </a:r>
            <a:r>
              <a:rPr lang="en-AU" sz="2200" dirty="0"/>
              <a:t> gloves, shoes</a:t>
            </a:r>
          </a:p>
          <a:p>
            <a:pPr>
              <a:lnSpc>
                <a:spcPct val="100000"/>
              </a:lnSpc>
            </a:pPr>
            <a:endParaRPr lang="en-US" sz="2200" dirty="0"/>
          </a:p>
        </p:txBody>
      </p:sp>
    </p:spTree>
    <p:extLst>
      <p:ext uri="{BB962C8B-B14F-4D97-AF65-F5344CB8AC3E}">
        <p14:creationId xmlns:p14="http://schemas.microsoft.com/office/powerpoint/2010/main" val="904629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54BC56F-531D-4E56-A3DC-81DB984D9501}"/>
              </a:ext>
            </a:extLst>
          </p:cNvPr>
          <p:cNvSpPr>
            <a:spLocks noGrp="1" noChangeArrowheads="1"/>
          </p:cNvSpPr>
          <p:nvPr>
            <p:ph type="title"/>
          </p:nvPr>
        </p:nvSpPr>
        <p:spPr/>
        <p:txBody>
          <a:bodyPr/>
          <a:lstStyle/>
          <a:p>
            <a:r>
              <a:rPr lang="en-AU" altLang="en-US" sz="2400" b="1" dirty="0"/>
              <a:t>7 Crown gall disease</a:t>
            </a:r>
          </a:p>
        </p:txBody>
      </p:sp>
      <p:sp>
        <p:nvSpPr>
          <p:cNvPr id="87044" name="Rectangle 1">
            <a:extLst>
              <a:ext uri="{FF2B5EF4-FFF2-40B4-BE49-F238E27FC236}">
                <a16:creationId xmlns:a16="http://schemas.microsoft.com/office/drawing/2014/main" id="{1E1F9DC6-FCE8-4F45-83CF-13BCDBF8255B}"/>
              </a:ext>
            </a:extLst>
          </p:cNvPr>
          <p:cNvSpPr>
            <a:spLocks noChangeArrowheads="1"/>
          </p:cNvSpPr>
          <p:nvPr/>
        </p:nvSpPr>
        <p:spPr bwMode="auto">
          <a:xfrm>
            <a:off x="2924175" y="1676400"/>
            <a:ext cx="63436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200" dirty="0">
                <a:solidFill>
                  <a:srgbClr val="000000"/>
                </a:solidFill>
              </a:rPr>
              <a:t>Crown gall disease of plants is caused by the infectious agent </a:t>
            </a:r>
            <a:r>
              <a:rPr lang="en-AU" altLang="en-US" sz="2200" i="1" dirty="0">
                <a:solidFill>
                  <a:srgbClr val="FF0000"/>
                </a:solidFill>
              </a:rPr>
              <a:t>Agrobacterium</a:t>
            </a:r>
          </a:p>
          <a:p>
            <a:pPr defTabSz="685800"/>
            <a:r>
              <a:rPr lang="en-AU" altLang="en-US" sz="2200" i="1" dirty="0">
                <a:solidFill>
                  <a:srgbClr val="FF0000"/>
                </a:solidFill>
              </a:rPr>
              <a:t>tumefaciens</a:t>
            </a:r>
            <a:r>
              <a:rPr lang="en-AU" altLang="en-US" sz="2200" dirty="0">
                <a:solidFill>
                  <a:srgbClr val="FF0000"/>
                </a:solidFill>
              </a:rPr>
              <a:t>. </a:t>
            </a:r>
          </a:p>
          <a:p>
            <a:pPr defTabSz="685800"/>
            <a:endParaRPr lang="en-AU" altLang="en-US" sz="2200" dirty="0">
              <a:solidFill>
                <a:srgbClr val="000000"/>
              </a:solidFill>
            </a:endParaRPr>
          </a:p>
          <a:p>
            <a:pPr defTabSz="685800"/>
            <a:endParaRPr lang="en-AU" altLang="en-US" sz="2200" dirty="0">
              <a:solidFill>
                <a:srgbClr val="000000"/>
              </a:solidFill>
            </a:endParaRPr>
          </a:p>
          <a:p>
            <a:pPr defTabSz="685800"/>
            <a:endParaRPr lang="en-AU" altLang="en-US" sz="2200" dirty="0">
              <a:solidFill>
                <a:srgbClr val="000000"/>
              </a:solidFill>
            </a:endParaRPr>
          </a:p>
        </p:txBody>
      </p:sp>
      <p:pic>
        <p:nvPicPr>
          <p:cNvPr id="1028" name="Picture 4" descr="electron micrograph of Helicobacter pylori">
            <a:extLst>
              <a:ext uri="{FF2B5EF4-FFF2-40B4-BE49-F238E27FC236}">
                <a16:creationId xmlns:a16="http://schemas.microsoft.com/office/drawing/2014/main" id="{13845B41-E4DB-D246-9F4F-BD1057CD9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210" y="2973665"/>
            <a:ext cx="4801603" cy="263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5193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8BE9-272C-D74A-A6DA-0C2BF2BB24D8}"/>
              </a:ext>
            </a:extLst>
          </p:cNvPr>
          <p:cNvSpPr>
            <a:spLocks noGrp="1"/>
          </p:cNvSpPr>
          <p:nvPr>
            <p:ph type="title"/>
          </p:nvPr>
        </p:nvSpPr>
        <p:spPr/>
        <p:txBody>
          <a:bodyPr/>
          <a:lstStyle/>
          <a:p>
            <a:r>
              <a:rPr lang="en-AU" altLang="en-US" sz="2400" b="1" dirty="0" smtClean="0"/>
              <a:t>Crown </a:t>
            </a:r>
            <a:r>
              <a:rPr lang="en-AU" altLang="en-US" sz="2400" b="1" dirty="0"/>
              <a:t>gall </a:t>
            </a:r>
            <a:r>
              <a:rPr lang="en-AU" altLang="en-US" sz="2400" b="1" dirty="0" smtClean="0"/>
              <a:t>disease mode of </a:t>
            </a:r>
            <a:r>
              <a:rPr lang="en-AU" altLang="en-US" sz="2400" b="1" dirty="0" err="1" smtClean="0"/>
              <a:t>tranmission</a:t>
            </a:r>
            <a:endParaRPr lang="en-US" sz="2400" dirty="0"/>
          </a:p>
        </p:txBody>
      </p:sp>
      <p:sp>
        <p:nvSpPr>
          <p:cNvPr id="3" name="Content Placeholder 2">
            <a:extLst>
              <a:ext uri="{FF2B5EF4-FFF2-40B4-BE49-F238E27FC236}">
                <a16:creationId xmlns:a16="http://schemas.microsoft.com/office/drawing/2014/main" id="{ED37CF29-BEE3-054B-9BD6-297396A525C0}"/>
              </a:ext>
            </a:extLst>
          </p:cNvPr>
          <p:cNvSpPr>
            <a:spLocks noGrp="1"/>
          </p:cNvSpPr>
          <p:nvPr>
            <p:ph idx="1"/>
          </p:nvPr>
        </p:nvSpPr>
        <p:spPr>
          <a:xfrm>
            <a:off x="1964724" y="1447800"/>
            <a:ext cx="8229600" cy="4114800"/>
          </a:xfrm>
        </p:spPr>
        <p:txBody>
          <a:bodyPr>
            <a:normAutofit lnSpcReduction="10000"/>
          </a:bodyPr>
          <a:lstStyle/>
          <a:p>
            <a:pPr>
              <a:lnSpc>
                <a:spcPct val="100000"/>
              </a:lnSpc>
              <a:spcBef>
                <a:spcPts val="0"/>
              </a:spcBef>
            </a:pPr>
            <a:r>
              <a:rPr lang="en-AU" altLang="en-US" sz="2200" dirty="0">
                <a:solidFill>
                  <a:srgbClr val="000000"/>
                </a:solidFill>
              </a:rPr>
              <a:t>Bacteria can be transmitted from one host to another directly (via infected plant root to susceptible plant root contact) or indirectly (via grafting tools, car tyres, infested soil reservoirs, or movement of infested soil [such as by work boots or rain]). </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Like the tetanus bacterium, </a:t>
            </a:r>
            <a:r>
              <a:rPr lang="en-AU" altLang="en-US" sz="2200" i="1" dirty="0">
                <a:solidFill>
                  <a:srgbClr val="000000"/>
                </a:solidFill>
              </a:rPr>
              <a:t>A. tumefaciens </a:t>
            </a:r>
            <a:r>
              <a:rPr lang="en-AU" altLang="en-US" sz="2200" dirty="0">
                <a:solidFill>
                  <a:srgbClr val="FF0000"/>
                </a:solidFill>
              </a:rPr>
              <a:t>requires a wound as a portal of entry</a:t>
            </a:r>
            <a:r>
              <a:rPr lang="en-AU" altLang="en-US" sz="2200" dirty="0">
                <a:solidFill>
                  <a:srgbClr val="000000"/>
                </a:solidFill>
              </a:rPr>
              <a:t>. Unlike tetanus, the wound does not have to be deep.</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The disease can spread through susceptible crops such as stone fruits and roses. </a:t>
            </a:r>
          </a:p>
          <a:p>
            <a:pPr>
              <a:lnSpc>
                <a:spcPct val="100000"/>
              </a:lnSpc>
              <a:spcBef>
                <a:spcPts val="0"/>
              </a:spcBef>
            </a:pPr>
            <a:endParaRPr lang="en-AU" altLang="en-US" sz="2200" dirty="0">
              <a:solidFill>
                <a:srgbClr val="000000"/>
              </a:solidFill>
            </a:endParaRPr>
          </a:p>
          <a:p>
            <a:pPr>
              <a:lnSpc>
                <a:spcPct val="100000"/>
              </a:lnSpc>
              <a:spcBef>
                <a:spcPts val="0"/>
              </a:spcBef>
            </a:pPr>
            <a:r>
              <a:rPr lang="en-AU" altLang="en-US" sz="2200" dirty="0">
                <a:solidFill>
                  <a:srgbClr val="000000"/>
                </a:solidFill>
              </a:rPr>
              <a:t>The disease can be found throughout Australia and has been a minor</a:t>
            </a:r>
          </a:p>
          <a:p>
            <a:pPr>
              <a:lnSpc>
                <a:spcPct val="100000"/>
              </a:lnSpc>
              <a:spcBef>
                <a:spcPts val="0"/>
              </a:spcBef>
            </a:pPr>
            <a:r>
              <a:rPr lang="en-AU" altLang="en-US" sz="2200" dirty="0">
                <a:solidFill>
                  <a:srgbClr val="000000"/>
                </a:solidFill>
              </a:rPr>
              <a:t>disease in roses and stone fruits in WA.</a:t>
            </a:r>
          </a:p>
          <a:p>
            <a:endParaRPr lang="en-US" sz="2200" dirty="0"/>
          </a:p>
        </p:txBody>
      </p:sp>
    </p:spTree>
    <p:extLst>
      <p:ext uri="{BB962C8B-B14F-4D97-AF65-F5344CB8AC3E}">
        <p14:creationId xmlns:p14="http://schemas.microsoft.com/office/powerpoint/2010/main" val="740120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1304-0C68-5F4F-AD13-5C3FEB05D5C0}"/>
              </a:ext>
            </a:extLst>
          </p:cNvPr>
          <p:cNvSpPr>
            <a:spLocks noGrp="1"/>
          </p:cNvSpPr>
          <p:nvPr>
            <p:ph type="title"/>
          </p:nvPr>
        </p:nvSpPr>
        <p:spPr/>
        <p:txBody>
          <a:bodyPr/>
          <a:lstStyle/>
          <a:p>
            <a:r>
              <a:rPr lang="en-AU" altLang="en-US" sz="2400" b="1" dirty="0"/>
              <a:t>Impact on Host &amp; Symptoms</a:t>
            </a:r>
            <a:endParaRPr lang="en-US" sz="2400" dirty="0"/>
          </a:p>
        </p:txBody>
      </p:sp>
      <p:sp>
        <p:nvSpPr>
          <p:cNvPr id="3" name="Content Placeholder 2">
            <a:extLst>
              <a:ext uri="{FF2B5EF4-FFF2-40B4-BE49-F238E27FC236}">
                <a16:creationId xmlns:a16="http://schemas.microsoft.com/office/drawing/2014/main" id="{F75086DD-AC38-624C-878D-F1F6C157ED2D}"/>
              </a:ext>
            </a:extLst>
          </p:cNvPr>
          <p:cNvSpPr>
            <a:spLocks noGrp="1"/>
          </p:cNvSpPr>
          <p:nvPr>
            <p:ph idx="1"/>
          </p:nvPr>
        </p:nvSpPr>
        <p:spPr>
          <a:xfrm>
            <a:off x="1608668" y="1874517"/>
            <a:ext cx="5183505" cy="3086100"/>
          </a:xfrm>
        </p:spPr>
        <p:txBody>
          <a:bodyPr>
            <a:noAutofit/>
          </a:bodyPr>
          <a:lstStyle/>
          <a:p>
            <a:pPr>
              <a:lnSpc>
                <a:spcPct val="100000"/>
              </a:lnSpc>
              <a:buFont typeface="Arial" panose="020B0604020202020204" pitchFamily="34" charset="0"/>
              <a:buChar char="•"/>
            </a:pPr>
            <a:r>
              <a:rPr lang="en-AU" dirty="0"/>
              <a:t>Infection </a:t>
            </a:r>
            <a:r>
              <a:rPr lang="en-GB" dirty="0"/>
              <a:t>involves the induced growth of </a:t>
            </a:r>
            <a:r>
              <a:rPr lang="en-GB" dirty="0">
                <a:solidFill>
                  <a:srgbClr val="FF0000"/>
                </a:solidFill>
              </a:rPr>
              <a:t>tumour-like galls around the stem of plants and the roots.</a:t>
            </a:r>
          </a:p>
          <a:p>
            <a:pPr>
              <a:lnSpc>
                <a:spcPct val="100000"/>
              </a:lnSpc>
              <a:buFont typeface="Arial" panose="020B0604020202020204" pitchFamily="34" charset="0"/>
              <a:buChar char="•"/>
            </a:pPr>
            <a:r>
              <a:rPr lang="en-GB" dirty="0"/>
              <a:t>When the </a:t>
            </a:r>
            <a:r>
              <a:rPr lang="en-GB" dirty="0">
                <a:solidFill>
                  <a:srgbClr val="FF0000"/>
                </a:solidFill>
              </a:rPr>
              <a:t>pathogen enters a wound, it inserts a gene from its plasmid into the genome of the host cell </a:t>
            </a:r>
          </a:p>
          <a:p>
            <a:pPr>
              <a:lnSpc>
                <a:spcPct val="100000"/>
              </a:lnSpc>
              <a:buFont typeface="Arial" panose="020B0604020202020204" pitchFamily="34" charset="0"/>
              <a:buChar char="•"/>
            </a:pPr>
            <a:r>
              <a:rPr lang="en-GB" dirty="0">
                <a:solidFill>
                  <a:srgbClr val="FF0000"/>
                </a:solidFill>
              </a:rPr>
              <a:t>Then the Agrobacterium bacteria genes are expressed in the plant which results in the production of some hormones causing rapid cell growth and the formation of galls.</a:t>
            </a:r>
            <a:r>
              <a:rPr lang="en-GB" dirty="0"/>
              <a:t> </a:t>
            </a:r>
          </a:p>
          <a:p>
            <a:pPr marL="0" indent="0">
              <a:lnSpc>
                <a:spcPct val="100000"/>
              </a:lnSpc>
            </a:pPr>
            <a:endParaRPr lang="en-US" dirty="0"/>
          </a:p>
        </p:txBody>
      </p:sp>
      <p:pic>
        <p:nvPicPr>
          <p:cNvPr id="4" name="Picture 1">
            <a:extLst>
              <a:ext uri="{FF2B5EF4-FFF2-40B4-BE49-F238E27FC236}">
                <a16:creationId xmlns:a16="http://schemas.microsoft.com/office/drawing/2014/main" id="{63919576-CA23-634F-AA65-7A41B3D7AA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354" y="1991916"/>
            <a:ext cx="2813447" cy="320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167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AA7C-8C0B-F34B-AFBC-36B3AB6DE711}"/>
              </a:ext>
            </a:extLst>
          </p:cNvPr>
          <p:cNvSpPr>
            <a:spLocks noGrp="1"/>
          </p:cNvSpPr>
          <p:nvPr>
            <p:ph type="title"/>
          </p:nvPr>
        </p:nvSpPr>
        <p:spPr/>
        <p:txBody>
          <a:bodyPr/>
          <a:lstStyle/>
          <a:p>
            <a:r>
              <a:rPr lang="en-AU" altLang="en-US" sz="2400" b="1" dirty="0">
                <a:solidFill>
                  <a:srgbClr val="013658"/>
                </a:solidFill>
              </a:rPr>
              <a:t>Impact on Host &amp; Symptoms</a:t>
            </a:r>
            <a:endParaRPr lang="en-US" dirty="0"/>
          </a:p>
        </p:txBody>
      </p:sp>
      <p:sp>
        <p:nvSpPr>
          <p:cNvPr id="3" name="Content Placeholder 2">
            <a:extLst>
              <a:ext uri="{FF2B5EF4-FFF2-40B4-BE49-F238E27FC236}">
                <a16:creationId xmlns:a16="http://schemas.microsoft.com/office/drawing/2014/main" id="{87E0E894-FF5C-4840-B766-396372CD9FAF}"/>
              </a:ext>
            </a:extLst>
          </p:cNvPr>
          <p:cNvSpPr>
            <a:spLocks noGrp="1"/>
          </p:cNvSpPr>
          <p:nvPr>
            <p:ph idx="1"/>
          </p:nvPr>
        </p:nvSpPr>
        <p:spPr>
          <a:xfrm>
            <a:off x="1505678" y="1540935"/>
            <a:ext cx="10178322" cy="3593591"/>
          </a:xfrm>
        </p:spPr>
        <p:txBody>
          <a:bodyPr/>
          <a:lstStyle/>
          <a:p>
            <a:pPr lvl="0">
              <a:lnSpc>
                <a:spcPct val="100000"/>
              </a:lnSpc>
              <a:buFont typeface="Arial" panose="020B0604020202020204" pitchFamily="34" charset="0"/>
              <a:buChar char="•"/>
            </a:pPr>
            <a:r>
              <a:rPr lang="en-GB" sz="2000" dirty="0">
                <a:solidFill>
                  <a:srgbClr val="000000"/>
                </a:solidFill>
              </a:rPr>
              <a:t>Can also change the expression of some plant genes</a:t>
            </a:r>
          </a:p>
          <a:p>
            <a:pPr lvl="0">
              <a:lnSpc>
                <a:spcPct val="100000"/>
              </a:lnSpc>
              <a:buFont typeface="Arial" panose="020B0604020202020204" pitchFamily="34" charset="0"/>
              <a:buChar char="•"/>
            </a:pPr>
            <a:r>
              <a:rPr lang="en-GB" sz="2000" dirty="0">
                <a:solidFill>
                  <a:srgbClr val="000000"/>
                </a:solidFill>
              </a:rPr>
              <a:t>The galls are malformed </a:t>
            </a:r>
            <a:r>
              <a:rPr lang="en-GB" sz="2000" dirty="0">
                <a:solidFill>
                  <a:srgbClr val="FF0000"/>
                </a:solidFill>
              </a:rPr>
              <a:t>growths that become a barrier </a:t>
            </a:r>
            <a:r>
              <a:rPr lang="en-GB" sz="2000" dirty="0">
                <a:solidFill>
                  <a:srgbClr val="000000"/>
                </a:solidFill>
              </a:rPr>
              <a:t>in the infected host plant’s </a:t>
            </a:r>
            <a:r>
              <a:rPr lang="en-GB" sz="2000" dirty="0">
                <a:solidFill>
                  <a:srgbClr val="FF0000"/>
                </a:solidFill>
              </a:rPr>
              <a:t>transport system for water and nutrients</a:t>
            </a:r>
            <a:r>
              <a:rPr lang="en-GB" sz="2000" dirty="0">
                <a:solidFill>
                  <a:srgbClr val="000000"/>
                </a:solidFill>
              </a:rPr>
              <a:t>, causing the plant </a:t>
            </a:r>
            <a:r>
              <a:rPr lang="en-GB" sz="2000" dirty="0">
                <a:solidFill>
                  <a:srgbClr val="FF0000"/>
                </a:solidFill>
              </a:rPr>
              <a:t>to wilt and have stunted growth</a:t>
            </a:r>
            <a:r>
              <a:rPr lang="en-GB" sz="2000" dirty="0">
                <a:solidFill>
                  <a:srgbClr val="000000"/>
                </a:solidFill>
              </a:rPr>
              <a:t>. </a:t>
            </a:r>
          </a:p>
          <a:p>
            <a:pPr lvl="0">
              <a:lnSpc>
                <a:spcPct val="100000"/>
              </a:lnSpc>
              <a:buFont typeface="Arial" panose="020B0604020202020204" pitchFamily="34" charset="0"/>
              <a:buChar char="•"/>
            </a:pPr>
            <a:r>
              <a:rPr lang="en-GB" sz="2000" dirty="0">
                <a:solidFill>
                  <a:srgbClr val="000000"/>
                </a:solidFill>
              </a:rPr>
              <a:t>Plant may even die</a:t>
            </a:r>
            <a:endParaRPr lang="en-US" dirty="0"/>
          </a:p>
        </p:txBody>
      </p:sp>
    </p:spTree>
    <p:extLst>
      <p:ext uri="{BB962C8B-B14F-4D97-AF65-F5344CB8AC3E}">
        <p14:creationId xmlns:p14="http://schemas.microsoft.com/office/powerpoint/2010/main" val="2991145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1CA7CAFD-DFD8-412D-8D63-C1CBAD8403AE}"/>
              </a:ext>
            </a:extLst>
          </p:cNvPr>
          <p:cNvSpPr>
            <a:spLocks noGrp="1" noChangeArrowheads="1"/>
          </p:cNvSpPr>
          <p:nvPr>
            <p:ph type="title"/>
          </p:nvPr>
        </p:nvSpPr>
        <p:spPr/>
        <p:txBody>
          <a:bodyPr/>
          <a:lstStyle/>
          <a:p>
            <a:r>
              <a:rPr lang="en-AU" altLang="en-US" sz="2400" b="1" dirty="0"/>
              <a:t>Crown gall disease</a:t>
            </a:r>
          </a:p>
        </p:txBody>
      </p:sp>
      <p:sp>
        <p:nvSpPr>
          <p:cNvPr id="91140" name="Rectangle 1">
            <a:extLst>
              <a:ext uri="{FF2B5EF4-FFF2-40B4-BE49-F238E27FC236}">
                <a16:creationId xmlns:a16="http://schemas.microsoft.com/office/drawing/2014/main" id="{C01C93FB-C617-4AD1-9FFF-3266DFE6D833}"/>
              </a:ext>
            </a:extLst>
          </p:cNvPr>
          <p:cNvSpPr>
            <a:spLocks noChangeArrowheads="1"/>
          </p:cNvSpPr>
          <p:nvPr/>
        </p:nvSpPr>
        <p:spPr bwMode="auto">
          <a:xfrm>
            <a:off x="5581650" y="2071689"/>
            <a:ext cx="3714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GB" altLang="en-US" sz="2200" dirty="0">
                <a:solidFill>
                  <a:srgbClr val="000000"/>
                </a:solidFill>
              </a:rPr>
              <a:t>This illustration shows severe gall infection at the </a:t>
            </a:r>
            <a:r>
              <a:rPr lang="en-GB" altLang="en-US" sz="2200" dirty="0">
                <a:solidFill>
                  <a:srgbClr val="FF0000"/>
                </a:solidFill>
              </a:rPr>
              <a:t>crown area </a:t>
            </a:r>
            <a:r>
              <a:rPr lang="en-GB" altLang="en-US" sz="2200" dirty="0">
                <a:solidFill>
                  <a:srgbClr val="000000"/>
                </a:solidFill>
              </a:rPr>
              <a:t>on the roots (the point at the soil line where the main roots join the stem).</a:t>
            </a:r>
            <a:endParaRPr lang="en-AU" altLang="en-US" sz="2200" dirty="0">
              <a:solidFill>
                <a:srgbClr val="000000"/>
              </a:solidFill>
            </a:endParaRPr>
          </a:p>
        </p:txBody>
      </p:sp>
      <p:pic>
        <p:nvPicPr>
          <p:cNvPr id="91141" name="Picture 2">
            <a:extLst>
              <a:ext uri="{FF2B5EF4-FFF2-40B4-BE49-F238E27FC236}">
                <a16:creationId xmlns:a16="http://schemas.microsoft.com/office/drawing/2014/main" id="{79663152-4A14-4F9E-BACF-A36311F7B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2" y="2000252"/>
            <a:ext cx="2484835" cy="378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969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id="{0D001AF5-038E-4192-B60C-60978B5B0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988344"/>
            <a:ext cx="16906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itle 1">
            <a:extLst>
              <a:ext uri="{FF2B5EF4-FFF2-40B4-BE49-F238E27FC236}">
                <a16:creationId xmlns:a16="http://schemas.microsoft.com/office/drawing/2014/main" id="{D7895993-82A8-461B-94ED-ED64414CAD57}"/>
              </a:ext>
            </a:extLst>
          </p:cNvPr>
          <p:cNvSpPr>
            <a:spLocks noGrp="1" noChangeArrowheads="1"/>
          </p:cNvSpPr>
          <p:nvPr>
            <p:ph type="title"/>
          </p:nvPr>
        </p:nvSpPr>
        <p:spPr/>
        <p:txBody>
          <a:bodyPr/>
          <a:lstStyle/>
          <a:p>
            <a:r>
              <a:rPr lang="en-AU" altLang="en-US" sz="2400" b="1" i="1"/>
              <a:t>Agrobacterium tumefaciens </a:t>
            </a:r>
            <a:r>
              <a:rPr lang="en-AU" altLang="en-US" sz="2400" b="1"/>
              <a:t>life cycle</a:t>
            </a:r>
          </a:p>
        </p:txBody>
      </p:sp>
      <p:sp>
        <p:nvSpPr>
          <p:cNvPr id="93189" name="Rectangle 1">
            <a:extLst>
              <a:ext uri="{FF2B5EF4-FFF2-40B4-BE49-F238E27FC236}">
                <a16:creationId xmlns:a16="http://schemas.microsoft.com/office/drawing/2014/main" id="{5F81B53E-30B1-4961-9092-9A99D1F6870C}"/>
              </a:ext>
            </a:extLst>
          </p:cNvPr>
          <p:cNvSpPr>
            <a:spLocks noChangeArrowheads="1"/>
          </p:cNvSpPr>
          <p:nvPr/>
        </p:nvSpPr>
        <p:spPr bwMode="auto">
          <a:xfrm>
            <a:off x="4670822" y="1874517"/>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57175" indent="-257175" defTabSz="685800">
              <a:buFontTx/>
              <a:buAutoNum type="arabicPlain"/>
            </a:pPr>
            <a:r>
              <a:rPr lang="en-GB" altLang="en-US" sz="2000" dirty="0">
                <a:solidFill>
                  <a:srgbClr val="000000"/>
                </a:solidFill>
              </a:rPr>
              <a:t>Bacterial spores are released from infected </a:t>
            </a:r>
            <a:r>
              <a:rPr lang="en-AU" altLang="en-US" sz="2000" dirty="0">
                <a:solidFill>
                  <a:srgbClr val="000000"/>
                </a:solidFill>
              </a:rPr>
              <a:t>plant galls. Use flagella to swim to plant</a:t>
            </a:r>
          </a:p>
        </p:txBody>
      </p:sp>
      <p:sp>
        <p:nvSpPr>
          <p:cNvPr id="93190" name="Rectangle 1">
            <a:extLst>
              <a:ext uri="{FF2B5EF4-FFF2-40B4-BE49-F238E27FC236}">
                <a16:creationId xmlns:a16="http://schemas.microsoft.com/office/drawing/2014/main" id="{05CD218F-96C7-46C1-B3C7-D6C0C02CF86E}"/>
              </a:ext>
            </a:extLst>
          </p:cNvPr>
          <p:cNvSpPr>
            <a:spLocks noChangeArrowheads="1"/>
          </p:cNvSpPr>
          <p:nvPr/>
        </p:nvSpPr>
        <p:spPr bwMode="auto">
          <a:xfrm>
            <a:off x="4670822" y="3415234"/>
            <a:ext cx="3657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57175" indent="-257175" defTabSz="685800">
              <a:buFontTx/>
              <a:buAutoNum type="arabicPlain" startAt="2"/>
            </a:pPr>
            <a:r>
              <a:rPr lang="en-GB" altLang="en-US" sz="2000" dirty="0">
                <a:solidFill>
                  <a:srgbClr val="000000"/>
                </a:solidFill>
              </a:rPr>
              <a:t>Direct/indirect modes of transmission – spores are transmitted by contact or by vehicle into wounded roots in a susceptible plant – the portal of entry through a wound. The bacteria is attracted by the sugars/chemicals released by the wound</a:t>
            </a:r>
          </a:p>
          <a:p>
            <a:pPr marL="0" indent="0" defTabSz="685800"/>
            <a:endParaRPr lang="en-AU" altLang="en-US" sz="2000" dirty="0">
              <a:solidFill>
                <a:srgbClr val="000000"/>
              </a:solidFill>
            </a:endParaRPr>
          </a:p>
        </p:txBody>
      </p:sp>
      <p:pic>
        <p:nvPicPr>
          <p:cNvPr id="93191" name="Picture 10">
            <a:extLst>
              <a:ext uri="{FF2B5EF4-FFF2-40B4-BE49-F238E27FC236}">
                <a16:creationId xmlns:a16="http://schemas.microsoft.com/office/drawing/2014/main" id="{4CB0BA75-7C6B-475C-83C9-FAC3E4786B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3955259"/>
            <a:ext cx="1690688" cy="1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4758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6301BC2-6262-4344-A510-831A76A154D6}"/>
              </a:ext>
            </a:extLst>
          </p:cNvPr>
          <p:cNvSpPr>
            <a:spLocks noGrp="1" noChangeArrowheads="1"/>
          </p:cNvSpPr>
          <p:nvPr>
            <p:ph type="title"/>
          </p:nvPr>
        </p:nvSpPr>
        <p:spPr/>
        <p:txBody>
          <a:bodyPr/>
          <a:lstStyle/>
          <a:p>
            <a:r>
              <a:rPr lang="en-AU" altLang="en-US" sz="2400" b="1" i="1"/>
              <a:t>Agrobacterium tumefaciens </a:t>
            </a:r>
            <a:r>
              <a:rPr lang="en-AU" altLang="en-US" sz="2400" b="1"/>
              <a:t>life cycle</a:t>
            </a:r>
          </a:p>
        </p:txBody>
      </p:sp>
      <p:sp>
        <p:nvSpPr>
          <p:cNvPr id="95236" name="Rectangle 1">
            <a:extLst>
              <a:ext uri="{FF2B5EF4-FFF2-40B4-BE49-F238E27FC236}">
                <a16:creationId xmlns:a16="http://schemas.microsoft.com/office/drawing/2014/main" id="{E2C863C8-2113-47F3-A7AC-3CAFA27B1D0B}"/>
              </a:ext>
            </a:extLst>
          </p:cNvPr>
          <p:cNvSpPr>
            <a:spLocks noChangeArrowheads="1"/>
          </p:cNvSpPr>
          <p:nvPr/>
        </p:nvSpPr>
        <p:spPr bwMode="auto">
          <a:xfrm>
            <a:off x="4687491" y="2032399"/>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32160" indent="-132160" defTabSz="685800"/>
            <a:r>
              <a:rPr lang="en-AU" altLang="en-US" sz="2000" b="1" dirty="0">
                <a:solidFill>
                  <a:srgbClr val="013658"/>
                </a:solidFill>
              </a:rPr>
              <a:t>3	</a:t>
            </a:r>
            <a:r>
              <a:rPr lang="en-GB" altLang="en-US" sz="2000" dirty="0">
                <a:solidFill>
                  <a:srgbClr val="000000"/>
                </a:solidFill>
              </a:rPr>
              <a:t>Bacterium invades through the wound and attaches to a wounded </a:t>
            </a:r>
            <a:r>
              <a:rPr lang="en-AU" altLang="en-US" sz="2000" dirty="0">
                <a:solidFill>
                  <a:srgbClr val="000000"/>
                </a:solidFill>
              </a:rPr>
              <a:t>plant cell and multiplies</a:t>
            </a:r>
            <a:r>
              <a:rPr lang="en-AU" altLang="en-US" sz="2000" dirty="0" smtClean="0">
                <a:solidFill>
                  <a:srgbClr val="000000"/>
                </a:solidFill>
              </a:rPr>
              <a:t>..</a:t>
            </a:r>
            <a:endParaRPr lang="en-AU" altLang="en-US" sz="2000" dirty="0">
              <a:solidFill>
                <a:srgbClr val="000000"/>
              </a:solidFill>
            </a:endParaRPr>
          </a:p>
        </p:txBody>
      </p:sp>
      <p:sp>
        <p:nvSpPr>
          <p:cNvPr id="95237" name="Rectangle 1">
            <a:extLst>
              <a:ext uri="{FF2B5EF4-FFF2-40B4-BE49-F238E27FC236}">
                <a16:creationId xmlns:a16="http://schemas.microsoft.com/office/drawing/2014/main" id="{04800E3E-66B3-4E73-B843-6B6641492956}"/>
              </a:ext>
            </a:extLst>
          </p:cNvPr>
          <p:cNvSpPr>
            <a:spLocks noChangeArrowheads="1"/>
          </p:cNvSpPr>
          <p:nvPr/>
        </p:nvSpPr>
        <p:spPr bwMode="auto">
          <a:xfrm>
            <a:off x="4687491" y="3948114"/>
            <a:ext cx="365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32160" indent="-132160" defTabSz="685800"/>
            <a:r>
              <a:rPr lang="en-AU" altLang="en-US" sz="2000" b="1" dirty="0">
                <a:solidFill>
                  <a:srgbClr val="013658"/>
                </a:solidFill>
              </a:rPr>
              <a:t>4	</a:t>
            </a:r>
            <a:r>
              <a:rPr lang="en-GB" altLang="en-US" sz="2000" dirty="0">
                <a:solidFill>
                  <a:srgbClr val="000000"/>
                </a:solidFill>
              </a:rPr>
              <a:t>Bacterium </a:t>
            </a:r>
            <a:r>
              <a:rPr lang="en-AU" altLang="en-US" sz="2000" dirty="0">
                <a:solidFill>
                  <a:srgbClr val="000000"/>
                </a:solidFill>
              </a:rPr>
              <a:t>transfers a plasmid into </a:t>
            </a:r>
            <a:r>
              <a:rPr lang="en-GB" altLang="en-US" sz="2000" dirty="0">
                <a:solidFill>
                  <a:srgbClr val="000000"/>
                </a:solidFill>
              </a:rPr>
              <a:t>plant cells. Plasmid contains genes </a:t>
            </a:r>
            <a:r>
              <a:rPr lang="en-AU" altLang="en-US" sz="2000" dirty="0">
                <a:solidFill>
                  <a:srgbClr val="000000"/>
                </a:solidFill>
              </a:rPr>
              <a:t>for uncontrolled cell growth. DNA permanently integrates into the plant genome</a:t>
            </a:r>
          </a:p>
        </p:txBody>
      </p:sp>
      <p:pic>
        <p:nvPicPr>
          <p:cNvPr id="95238" name="Picture 4">
            <a:extLst>
              <a:ext uri="{FF2B5EF4-FFF2-40B4-BE49-F238E27FC236}">
                <a16:creationId xmlns:a16="http://schemas.microsoft.com/office/drawing/2014/main" id="{97E0A7F6-515D-4A8C-81E8-90C910155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795" y="3943352"/>
            <a:ext cx="1688306" cy="18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8">
            <a:extLst>
              <a:ext uri="{FF2B5EF4-FFF2-40B4-BE49-F238E27FC236}">
                <a16:creationId xmlns:a16="http://schemas.microsoft.com/office/drawing/2014/main" id="{604E0DDB-7588-4B84-A735-4693A4230F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6799" y="2035970"/>
            <a:ext cx="166330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18598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B65E83E-3472-4CAA-9CE8-DF7FC63836EC}"/>
              </a:ext>
            </a:extLst>
          </p:cNvPr>
          <p:cNvSpPr>
            <a:spLocks noGrp="1" noChangeArrowheads="1"/>
          </p:cNvSpPr>
          <p:nvPr>
            <p:ph type="title"/>
          </p:nvPr>
        </p:nvSpPr>
        <p:spPr/>
        <p:txBody>
          <a:bodyPr/>
          <a:lstStyle/>
          <a:p>
            <a:r>
              <a:rPr lang="en-AU" altLang="en-US" sz="2400" b="1" i="1"/>
              <a:t>Agrobacterium tumefaciens </a:t>
            </a:r>
            <a:r>
              <a:rPr lang="en-AU" altLang="en-US" sz="2400" b="1"/>
              <a:t>life cycle</a:t>
            </a:r>
          </a:p>
        </p:txBody>
      </p:sp>
      <p:sp>
        <p:nvSpPr>
          <p:cNvPr id="97284" name="Rectangle 1">
            <a:extLst>
              <a:ext uri="{FF2B5EF4-FFF2-40B4-BE49-F238E27FC236}">
                <a16:creationId xmlns:a16="http://schemas.microsoft.com/office/drawing/2014/main" id="{F650AD58-6458-4867-AE76-BD9929EDD72C}"/>
              </a:ext>
            </a:extLst>
          </p:cNvPr>
          <p:cNvSpPr>
            <a:spLocks noChangeArrowheads="1"/>
          </p:cNvSpPr>
          <p:nvPr/>
        </p:nvSpPr>
        <p:spPr bwMode="auto">
          <a:xfrm>
            <a:off x="4670823" y="2044305"/>
            <a:ext cx="21109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32160" indent="-132160" defTabSz="685800"/>
            <a:r>
              <a:rPr lang="en-AU" altLang="en-US" sz="2000" b="1" dirty="0">
                <a:solidFill>
                  <a:srgbClr val="013658"/>
                </a:solidFill>
              </a:rPr>
              <a:t>5	</a:t>
            </a:r>
            <a:r>
              <a:rPr lang="en-GB" altLang="en-US" sz="2000" dirty="0">
                <a:solidFill>
                  <a:srgbClr val="000000"/>
                </a:solidFill>
              </a:rPr>
              <a:t>Plant </a:t>
            </a:r>
            <a:r>
              <a:rPr lang="en-AU" altLang="en-US" sz="2000" dirty="0">
                <a:solidFill>
                  <a:srgbClr val="000000"/>
                </a:solidFill>
              </a:rPr>
              <a:t>cell genome transforms and </a:t>
            </a:r>
            <a:r>
              <a:rPr lang="en-GB" altLang="en-US" sz="2000" dirty="0">
                <a:solidFill>
                  <a:srgbClr val="000000"/>
                </a:solidFill>
              </a:rPr>
              <a:t>starts to divide, rapidly forming galls.</a:t>
            </a:r>
            <a:endParaRPr lang="en-AU" altLang="en-US" sz="2000" dirty="0">
              <a:solidFill>
                <a:srgbClr val="000000"/>
              </a:solidFill>
            </a:endParaRPr>
          </a:p>
        </p:txBody>
      </p:sp>
      <p:sp>
        <p:nvSpPr>
          <p:cNvPr id="97285" name="Rectangle 1">
            <a:extLst>
              <a:ext uri="{FF2B5EF4-FFF2-40B4-BE49-F238E27FC236}">
                <a16:creationId xmlns:a16="http://schemas.microsoft.com/office/drawing/2014/main" id="{DCE0E9C1-938E-4805-88B5-588441BA88E2}"/>
              </a:ext>
            </a:extLst>
          </p:cNvPr>
          <p:cNvSpPr>
            <a:spLocks noChangeArrowheads="1"/>
          </p:cNvSpPr>
          <p:nvPr/>
        </p:nvSpPr>
        <p:spPr bwMode="auto">
          <a:xfrm>
            <a:off x="9319021" y="3144441"/>
            <a:ext cx="21109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32160" indent="-132160" defTabSz="685800"/>
            <a:r>
              <a:rPr lang="en-AU" altLang="en-US" sz="2000" b="1" dirty="0">
                <a:solidFill>
                  <a:srgbClr val="013658"/>
                </a:solidFill>
              </a:rPr>
              <a:t>6	</a:t>
            </a:r>
            <a:r>
              <a:rPr lang="en-GB" altLang="en-US" sz="2000" dirty="0">
                <a:solidFill>
                  <a:srgbClr val="000000"/>
                </a:solidFill>
              </a:rPr>
              <a:t>Galls grow around the crown of the plant and stunted plant growth results.</a:t>
            </a:r>
            <a:endParaRPr lang="en-AU" altLang="en-US" sz="2000" dirty="0">
              <a:solidFill>
                <a:srgbClr val="000000"/>
              </a:solidFill>
            </a:endParaRPr>
          </a:p>
        </p:txBody>
      </p:sp>
      <p:sp>
        <p:nvSpPr>
          <p:cNvPr id="97286" name="Rectangle 1">
            <a:extLst>
              <a:ext uri="{FF2B5EF4-FFF2-40B4-BE49-F238E27FC236}">
                <a16:creationId xmlns:a16="http://schemas.microsoft.com/office/drawing/2014/main" id="{B46F3E9E-5696-446E-BD3F-055F45D10A07}"/>
              </a:ext>
            </a:extLst>
          </p:cNvPr>
          <p:cNvSpPr>
            <a:spLocks noChangeArrowheads="1"/>
          </p:cNvSpPr>
          <p:nvPr/>
        </p:nvSpPr>
        <p:spPr bwMode="auto">
          <a:xfrm>
            <a:off x="4675585" y="4355309"/>
            <a:ext cx="23136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32160" indent="-132160" defTabSz="685800"/>
            <a:r>
              <a:rPr lang="en-AU" altLang="en-US" sz="2000" b="1" dirty="0">
                <a:solidFill>
                  <a:srgbClr val="013658"/>
                </a:solidFill>
              </a:rPr>
              <a:t>7	</a:t>
            </a:r>
            <a:r>
              <a:rPr lang="en-GB" altLang="en-US" sz="2000" dirty="0">
                <a:solidFill>
                  <a:srgbClr val="000000"/>
                </a:solidFill>
              </a:rPr>
              <a:t>Spores can be released to continue </a:t>
            </a:r>
            <a:r>
              <a:rPr lang="en-AU" altLang="en-US" sz="2000" dirty="0">
                <a:solidFill>
                  <a:srgbClr val="000000"/>
                </a:solidFill>
              </a:rPr>
              <a:t>the cycle.</a:t>
            </a:r>
          </a:p>
        </p:txBody>
      </p:sp>
      <p:pic>
        <p:nvPicPr>
          <p:cNvPr id="97287" name="Picture 4">
            <a:extLst>
              <a:ext uri="{FF2B5EF4-FFF2-40B4-BE49-F238E27FC236}">
                <a16:creationId xmlns:a16="http://schemas.microsoft.com/office/drawing/2014/main" id="{00073B7F-6E2B-4904-8DA0-206B59C79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9412" y="2044303"/>
            <a:ext cx="16906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11">
            <a:extLst>
              <a:ext uri="{FF2B5EF4-FFF2-40B4-BE49-F238E27FC236}">
                <a16:creationId xmlns:a16="http://schemas.microsoft.com/office/drawing/2014/main" id="{6870730C-D913-40A6-8F3C-60E1B494E1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7507" y="3971926"/>
            <a:ext cx="16811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12">
            <a:extLst>
              <a:ext uri="{FF2B5EF4-FFF2-40B4-BE49-F238E27FC236}">
                <a16:creationId xmlns:a16="http://schemas.microsoft.com/office/drawing/2014/main" id="{F632FBA5-6EE0-4B5C-991C-A8DB06703E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6417" y="2993233"/>
            <a:ext cx="1669256" cy="18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8535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CA73385F-4FA6-4C07-A6BC-B7A7473712E5}"/>
              </a:ext>
            </a:extLst>
          </p:cNvPr>
          <p:cNvSpPr>
            <a:spLocks noGrp="1" noChangeArrowheads="1"/>
          </p:cNvSpPr>
          <p:nvPr>
            <p:ph type="title"/>
          </p:nvPr>
        </p:nvSpPr>
        <p:spPr>
          <a:xfrm>
            <a:off x="1307869" y="462305"/>
            <a:ext cx="8229600" cy="685800"/>
          </a:xfrm>
        </p:spPr>
        <p:txBody>
          <a:bodyPr/>
          <a:lstStyle/>
          <a:p>
            <a:r>
              <a:rPr lang="en-US" altLang="en-US" sz="2400" b="1" dirty="0"/>
              <a:t>Bacteria reproduction by binary fission</a:t>
            </a:r>
          </a:p>
        </p:txBody>
      </p:sp>
      <p:sp>
        <p:nvSpPr>
          <p:cNvPr id="68612" name="Rectangle 1">
            <a:extLst>
              <a:ext uri="{FF2B5EF4-FFF2-40B4-BE49-F238E27FC236}">
                <a16:creationId xmlns:a16="http://schemas.microsoft.com/office/drawing/2014/main" id="{B991C79B-4056-40A6-AF6D-DA8E36D895C4}"/>
              </a:ext>
            </a:extLst>
          </p:cNvPr>
          <p:cNvSpPr>
            <a:spLocks noChangeArrowheads="1"/>
          </p:cNvSpPr>
          <p:nvPr/>
        </p:nvSpPr>
        <p:spPr bwMode="auto">
          <a:xfrm>
            <a:off x="1383267" y="1148105"/>
            <a:ext cx="57617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2400" dirty="0">
                <a:solidFill>
                  <a:srgbClr val="000000"/>
                </a:solidFill>
              </a:rPr>
              <a:t>One cell splits into two identical daughter cells. Binary fission begins when the DNA of the bacterium doubles in quantity then divides into two (replicates). </a:t>
            </a:r>
          </a:p>
          <a:p>
            <a:pPr defTabSz="685800"/>
            <a:r>
              <a:rPr lang="en-AU" altLang="en-US" sz="2400" dirty="0">
                <a:solidFill>
                  <a:srgbClr val="000000"/>
                </a:solidFill>
              </a:rPr>
              <a:t>The bacterial cell then elongates and splits into two daughter cells, each with DNA that is identical to that of the parent cell.</a:t>
            </a:r>
          </a:p>
        </p:txBody>
      </p:sp>
      <p:pic>
        <p:nvPicPr>
          <p:cNvPr id="68613" name="Picture 1">
            <a:extLst>
              <a:ext uri="{FF2B5EF4-FFF2-40B4-BE49-F238E27FC236}">
                <a16:creationId xmlns:a16="http://schemas.microsoft.com/office/drawing/2014/main" id="{0D16B1C9-C7FB-4FBC-AA03-40BF528951B5}"/>
              </a:ext>
            </a:extLst>
          </p:cNvPr>
          <p:cNvPicPr>
            <a:picLocks noChangeAspect="1"/>
          </p:cNvPicPr>
          <p:nvPr/>
        </p:nvPicPr>
        <p:blipFill>
          <a:blip r:embed="rId2" cstate="print">
            <a:extLst>
              <a:ext uri="{28A0092B-C50C-407E-A947-70E740481C1C}">
                <a14:useLocalDpi xmlns:a14="http://schemas.microsoft.com/office/drawing/2010/main" val="0"/>
              </a:ext>
            </a:extLst>
          </a:blip>
          <a:srcRect r="3284"/>
          <a:stretch>
            <a:fillRect/>
          </a:stretch>
        </p:blipFill>
        <p:spPr bwMode="auto">
          <a:xfrm>
            <a:off x="1968393" y="4435650"/>
            <a:ext cx="2656954" cy="153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AD8329BA-4DA0-471A-864E-6186C924DE0E}"/>
              </a:ext>
            </a:extLst>
          </p:cNvPr>
          <p:cNvSpPr txBox="1"/>
          <p:nvPr/>
        </p:nvSpPr>
        <p:spPr>
          <a:xfrm rot="16200000">
            <a:off x="4004333" y="5138677"/>
            <a:ext cx="1470633" cy="184666"/>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685800">
              <a:defRPr/>
            </a:pPr>
            <a:r>
              <a:rPr lang="en-AU" sz="600" dirty="0">
                <a:solidFill>
                  <a:srgbClr val="FFFFFF">
                    <a:lumMod val="50000"/>
                  </a:srgbClr>
                </a:solidFill>
              </a:rPr>
              <a:t>Science Photo Library/CNRI</a:t>
            </a:r>
          </a:p>
        </p:txBody>
      </p:sp>
      <p:pic>
        <p:nvPicPr>
          <p:cNvPr id="2050" name="Picture 2" descr="https://cdn.kastatic.org/ka-perseus-images/9de67b7db53646ceb661951251ddc2860ddadf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174" y="253636"/>
            <a:ext cx="3604514" cy="660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77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4CA2-30AE-CD42-8792-5D6C82D86B0D}"/>
              </a:ext>
            </a:extLst>
          </p:cNvPr>
          <p:cNvSpPr>
            <a:spLocks noGrp="1"/>
          </p:cNvSpPr>
          <p:nvPr>
            <p:ph type="title"/>
          </p:nvPr>
        </p:nvSpPr>
        <p:spPr>
          <a:xfrm>
            <a:off x="1224116" y="260555"/>
            <a:ext cx="8229600" cy="685800"/>
          </a:xfrm>
        </p:spPr>
        <p:txBody>
          <a:bodyPr/>
          <a:lstStyle/>
          <a:p>
            <a:r>
              <a:rPr lang="en-US" sz="2400" dirty="0"/>
              <a:t>Prevention &amp; </a:t>
            </a:r>
            <a:r>
              <a:rPr lang="en-US" sz="2400" dirty="0" smtClean="0"/>
              <a:t>Treatment</a:t>
            </a:r>
            <a:endParaRPr lang="en-US" sz="2400" dirty="0"/>
          </a:p>
        </p:txBody>
      </p:sp>
      <p:sp>
        <p:nvSpPr>
          <p:cNvPr id="4" name="Content Placeholder 3">
            <a:extLst>
              <a:ext uri="{FF2B5EF4-FFF2-40B4-BE49-F238E27FC236}">
                <a16:creationId xmlns:a16="http://schemas.microsoft.com/office/drawing/2014/main" id="{3E14CA2A-0D51-E14A-90FD-A15490E82FC1}"/>
              </a:ext>
            </a:extLst>
          </p:cNvPr>
          <p:cNvSpPr>
            <a:spLocks noGrp="1"/>
          </p:cNvSpPr>
          <p:nvPr>
            <p:ph idx="1"/>
          </p:nvPr>
        </p:nvSpPr>
        <p:spPr>
          <a:xfrm>
            <a:off x="1625600" y="1097526"/>
            <a:ext cx="8585200" cy="4546600"/>
          </a:xfrm>
        </p:spPr>
        <p:txBody>
          <a:bodyPr>
            <a:noAutofit/>
          </a:bodyPr>
          <a:lstStyle/>
          <a:p>
            <a:pPr>
              <a:lnSpc>
                <a:spcPct val="100000"/>
              </a:lnSpc>
            </a:pPr>
            <a:r>
              <a:rPr lang="en-AU" sz="2200" dirty="0"/>
              <a:t>Best Management Strategy is to disrupt the pathogen life cycle to prevent the disease as there is no </a:t>
            </a:r>
            <a:r>
              <a:rPr lang="en-AU" sz="2200" dirty="0" smtClean="0"/>
              <a:t>cure</a:t>
            </a:r>
          </a:p>
          <a:p>
            <a:pPr marL="0" indent="0">
              <a:lnSpc>
                <a:spcPct val="100000"/>
              </a:lnSpc>
              <a:buNone/>
            </a:pPr>
            <a:r>
              <a:rPr lang="en-AU" sz="2200" dirty="0" smtClean="0"/>
              <a:t>Quarantine</a:t>
            </a:r>
            <a:endParaRPr lang="en-AU" sz="2200" dirty="0"/>
          </a:p>
          <a:p>
            <a:pPr>
              <a:lnSpc>
                <a:spcPct val="100000"/>
              </a:lnSpc>
            </a:pPr>
            <a:r>
              <a:rPr lang="en-AU" sz="2200" dirty="0"/>
              <a:t>Plants need to be monitored for signs of the disease</a:t>
            </a:r>
          </a:p>
          <a:p>
            <a:pPr>
              <a:lnSpc>
                <a:spcPct val="100000"/>
              </a:lnSpc>
            </a:pPr>
            <a:r>
              <a:rPr lang="en-AU" sz="2200" dirty="0"/>
              <a:t>Affected plants destroyed or isolated from healthy plants</a:t>
            </a:r>
          </a:p>
          <a:p>
            <a:pPr>
              <a:lnSpc>
                <a:spcPct val="100000"/>
              </a:lnSpc>
            </a:pPr>
            <a:r>
              <a:rPr lang="en-AU" sz="2200" dirty="0"/>
              <a:t>Soil around the plants affected should be </a:t>
            </a:r>
            <a:r>
              <a:rPr lang="en-AU" sz="2200" dirty="0" smtClean="0"/>
              <a:t>removed &amp; disposed of by burning </a:t>
            </a:r>
            <a:r>
              <a:rPr lang="en-AU" sz="2200" dirty="0"/>
              <a:t>or treated with heat as the bacterium is </a:t>
            </a:r>
            <a:r>
              <a:rPr lang="en-AU" sz="2200" dirty="0" smtClean="0"/>
              <a:t>soil-borne</a:t>
            </a:r>
          </a:p>
          <a:p>
            <a:pPr>
              <a:lnSpc>
                <a:spcPct val="100000"/>
              </a:lnSpc>
            </a:pPr>
            <a:r>
              <a:rPr lang="en-AU" sz="2200" dirty="0" smtClean="0"/>
              <a:t>Redirect runoff, especially during rainy seasons because the spread can be spread by water</a:t>
            </a:r>
          </a:p>
          <a:p>
            <a:pPr marL="0" indent="0">
              <a:lnSpc>
                <a:spcPct val="100000"/>
              </a:lnSpc>
              <a:buNone/>
            </a:pPr>
            <a:endParaRPr lang="en-US" sz="2200" dirty="0"/>
          </a:p>
        </p:txBody>
      </p:sp>
    </p:spTree>
    <p:extLst>
      <p:ext uri="{BB962C8B-B14F-4D97-AF65-F5344CB8AC3E}">
        <p14:creationId xmlns:p14="http://schemas.microsoft.com/office/powerpoint/2010/main" val="3487150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4CA2-30AE-CD42-8792-5D6C82D86B0D}"/>
              </a:ext>
            </a:extLst>
          </p:cNvPr>
          <p:cNvSpPr>
            <a:spLocks noGrp="1"/>
          </p:cNvSpPr>
          <p:nvPr>
            <p:ph type="title"/>
          </p:nvPr>
        </p:nvSpPr>
        <p:spPr>
          <a:xfrm>
            <a:off x="1224116" y="260555"/>
            <a:ext cx="8229600" cy="685800"/>
          </a:xfrm>
        </p:spPr>
        <p:txBody>
          <a:bodyPr/>
          <a:lstStyle/>
          <a:p>
            <a:r>
              <a:rPr lang="en-US" sz="2400" dirty="0"/>
              <a:t>Prevention &amp; </a:t>
            </a:r>
            <a:r>
              <a:rPr lang="en-US" sz="2400" dirty="0" smtClean="0"/>
              <a:t>Treatment</a:t>
            </a:r>
            <a:endParaRPr lang="en-US" sz="2400" dirty="0"/>
          </a:p>
        </p:txBody>
      </p:sp>
      <p:sp>
        <p:nvSpPr>
          <p:cNvPr id="4" name="Content Placeholder 3">
            <a:extLst>
              <a:ext uri="{FF2B5EF4-FFF2-40B4-BE49-F238E27FC236}">
                <a16:creationId xmlns:a16="http://schemas.microsoft.com/office/drawing/2014/main" id="{3E14CA2A-0D51-E14A-90FD-A15490E82FC1}"/>
              </a:ext>
            </a:extLst>
          </p:cNvPr>
          <p:cNvSpPr>
            <a:spLocks noGrp="1"/>
          </p:cNvSpPr>
          <p:nvPr>
            <p:ph idx="1"/>
          </p:nvPr>
        </p:nvSpPr>
        <p:spPr>
          <a:xfrm>
            <a:off x="1625600" y="1097526"/>
            <a:ext cx="8585200" cy="4546600"/>
          </a:xfrm>
        </p:spPr>
        <p:txBody>
          <a:bodyPr>
            <a:noAutofit/>
          </a:bodyPr>
          <a:lstStyle/>
          <a:p>
            <a:pPr marL="0" indent="0">
              <a:lnSpc>
                <a:spcPct val="100000"/>
              </a:lnSpc>
              <a:buNone/>
            </a:pPr>
            <a:r>
              <a:rPr lang="en-AU" sz="2200" dirty="0" smtClean="0"/>
              <a:t>Hygiene</a:t>
            </a:r>
            <a:endParaRPr lang="en-AU" sz="2200" dirty="0"/>
          </a:p>
          <a:p>
            <a:pPr>
              <a:lnSpc>
                <a:spcPct val="100000"/>
              </a:lnSpc>
            </a:pPr>
            <a:r>
              <a:rPr lang="en-AU" sz="2200" dirty="0"/>
              <a:t>Garden tool should be disinfected because the bacterium can be spread via these </a:t>
            </a:r>
            <a:r>
              <a:rPr lang="en-AU" sz="2200" dirty="0" smtClean="0"/>
              <a:t>tools</a:t>
            </a:r>
          </a:p>
          <a:p>
            <a:pPr>
              <a:lnSpc>
                <a:spcPct val="100000"/>
              </a:lnSpc>
            </a:pPr>
            <a:r>
              <a:rPr lang="en-AU" sz="2200" dirty="0" smtClean="0"/>
              <a:t>Wash </a:t>
            </a:r>
            <a:r>
              <a:rPr lang="en-AU" sz="2200" dirty="0" err="1" smtClean="0"/>
              <a:t>doen</a:t>
            </a:r>
            <a:r>
              <a:rPr lang="en-AU" sz="2200" dirty="0" smtClean="0"/>
              <a:t> tyres &amp; boots when leaving a contaminated area to prevent spread</a:t>
            </a:r>
          </a:p>
          <a:p>
            <a:pPr marL="0" indent="0">
              <a:lnSpc>
                <a:spcPct val="100000"/>
              </a:lnSpc>
              <a:buNone/>
            </a:pPr>
            <a:r>
              <a:rPr lang="en-AU" sz="2200" dirty="0" smtClean="0"/>
              <a:t>Medications/Treatment</a:t>
            </a:r>
            <a:endParaRPr lang="en-AU" sz="2200" dirty="0"/>
          </a:p>
          <a:p>
            <a:pPr>
              <a:lnSpc>
                <a:spcPct val="100000"/>
              </a:lnSpc>
            </a:pPr>
            <a:r>
              <a:rPr lang="en-AU" sz="2200" dirty="0" smtClean="0"/>
              <a:t>Surgically remove gall from tree. Then apply heat to dry &amp; sterilise the area around the gall. Monitor regrowth is required every few months. This is costly &amp; labour </a:t>
            </a:r>
            <a:r>
              <a:rPr lang="en-AU" sz="2200" dirty="0" err="1" smtClean="0"/>
              <a:t>intesive</a:t>
            </a:r>
            <a:endParaRPr lang="en-AU" sz="2200" dirty="0" smtClean="0"/>
          </a:p>
          <a:p>
            <a:pPr>
              <a:lnSpc>
                <a:spcPct val="100000"/>
              </a:lnSpc>
            </a:pPr>
            <a:r>
              <a:rPr lang="en-AU" sz="2200" dirty="0" smtClean="0"/>
              <a:t>Treat </a:t>
            </a:r>
            <a:r>
              <a:rPr lang="en-AU" sz="2200" dirty="0"/>
              <a:t>the plants with a biological control agent to prevent infection</a:t>
            </a:r>
          </a:p>
          <a:p>
            <a:pPr>
              <a:lnSpc>
                <a:spcPct val="100000"/>
              </a:lnSpc>
            </a:pPr>
            <a:r>
              <a:rPr lang="en-AU" sz="2200" dirty="0">
                <a:hlinkClick r:id="rId2"/>
              </a:rPr>
              <a:t>https://www.dpi.nsw.gov.au/agriculture/horticulture/pests-diseases-hort/information-for-multiple-crops/crown-gall-of-plants</a:t>
            </a:r>
            <a:endParaRPr lang="en-AU" sz="2200" dirty="0"/>
          </a:p>
          <a:p>
            <a:pPr>
              <a:lnSpc>
                <a:spcPct val="100000"/>
              </a:lnSpc>
            </a:pPr>
            <a:endParaRPr lang="en-US" sz="2200" dirty="0"/>
          </a:p>
        </p:txBody>
      </p:sp>
    </p:spTree>
    <p:extLst>
      <p:ext uri="{BB962C8B-B14F-4D97-AF65-F5344CB8AC3E}">
        <p14:creationId xmlns:p14="http://schemas.microsoft.com/office/powerpoint/2010/main" val="218542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2FDCF14-3183-4D3E-95FC-CC73B609655F}"/>
              </a:ext>
            </a:extLst>
          </p:cNvPr>
          <p:cNvSpPr>
            <a:spLocks noGrp="1" noChangeArrowheads="1"/>
          </p:cNvSpPr>
          <p:nvPr>
            <p:ph type="title"/>
          </p:nvPr>
        </p:nvSpPr>
        <p:spPr/>
        <p:txBody>
          <a:bodyPr/>
          <a:lstStyle/>
          <a:p>
            <a:r>
              <a:rPr lang="en-US" altLang="en-US" sz="2400" b="1" dirty="0"/>
              <a:t>Bacteria classification</a:t>
            </a:r>
          </a:p>
        </p:txBody>
      </p:sp>
      <p:sp>
        <p:nvSpPr>
          <p:cNvPr id="69636" name="Rectangle 1">
            <a:extLst>
              <a:ext uri="{FF2B5EF4-FFF2-40B4-BE49-F238E27FC236}">
                <a16:creationId xmlns:a16="http://schemas.microsoft.com/office/drawing/2014/main" id="{3925EAD1-F07D-41D2-836D-201AFCBD1B21}"/>
              </a:ext>
            </a:extLst>
          </p:cNvPr>
          <p:cNvSpPr>
            <a:spLocks noChangeArrowheads="1"/>
          </p:cNvSpPr>
          <p:nvPr/>
        </p:nvSpPr>
        <p:spPr bwMode="auto">
          <a:xfrm>
            <a:off x="2952750" y="2071687"/>
            <a:ext cx="63436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1350">
                <a:solidFill>
                  <a:srgbClr val="000000"/>
                </a:solidFill>
              </a:rPr>
              <a:t>Bacteria can be classified according to their shape:</a:t>
            </a:r>
          </a:p>
        </p:txBody>
      </p:sp>
      <p:pic>
        <p:nvPicPr>
          <p:cNvPr id="69637" name="Picture 2">
            <a:extLst>
              <a:ext uri="{FF2B5EF4-FFF2-40B4-BE49-F238E27FC236}">
                <a16:creationId xmlns:a16="http://schemas.microsoft.com/office/drawing/2014/main" id="{FB558362-5297-461A-ADBA-7B7F463F0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696643"/>
            <a:ext cx="1847850" cy="314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3">
            <a:extLst>
              <a:ext uri="{FF2B5EF4-FFF2-40B4-BE49-F238E27FC236}">
                <a16:creationId xmlns:a16="http://schemas.microsoft.com/office/drawing/2014/main" id="{A7E90A1A-7B3E-4BBB-AF6C-66CD3C27FEBB}"/>
              </a:ext>
            </a:extLst>
          </p:cNvPr>
          <p:cNvSpPr>
            <a:spLocks noChangeArrowheads="1"/>
          </p:cNvSpPr>
          <p:nvPr/>
        </p:nvSpPr>
        <p:spPr bwMode="auto">
          <a:xfrm>
            <a:off x="7696200" y="4837511"/>
            <a:ext cx="17585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1350">
                <a:solidFill>
                  <a:srgbClr val="000000"/>
                </a:solidFill>
              </a:rPr>
              <a:t>spherical, known as coccus (plural cocci) </a:t>
            </a:r>
          </a:p>
        </p:txBody>
      </p:sp>
      <p:pic>
        <p:nvPicPr>
          <p:cNvPr id="69639" name="Picture 6">
            <a:extLst>
              <a:ext uri="{FF2B5EF4-FFF2-40B4-BE49-F238E27FC236}">
                <a16:creationId xmlns:a16="http://schemas.microsoft.com/office/drawing/2014/main" id="{B5899735-E741-4761-929D-D314B7226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5855" y="2389587"/>
            <a:ext cx="2486025" cy="168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7">
            <a:extLst>
              <a:ext uri="{FF2B5EF4-FFF2-40B4-BE49-F238E27FC236}">
                <a16:creationId xmlns:a16="http://schemas.microsoft.com/office/drawing/2014/main" id="{31008B00-0A3B-49A8-972F-6D58F9D34B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5855" y="4130279"/>
            <a:ext cx="2486025" cy="15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Rectangle 8">
            <a:extLst>
              <a:ext uri="{FF2B5EF4-FFF2-40B4-BE49-F238E27FC236}">
                <a16:creationId xmlns:a16="http://schemas.microsoft.com/office/drawing/2014/main" id="{FF267EAE-BF96-4D1D-9393-9CBCA3633FC7}"/>
              </a:ext>
            </a:extLst>
          </p:cNvPr>
          <p:cNvSpPr>
            <a:spLocks noChangeArrowheads="1"/>
          </p:cNvSpPr>
          <p:nvPr/>
        </p:nvSpPr>
        <p:spPr bwMode="auto">
          <a:xfrm>
            <a:off x="5525691" y="2590802"/>
            <a:ext cx="2000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1350">
                <a:solidFill>
                  <a:srgbClr val="000000"/>
                </a:solidFill>
              </a:rPr>
              <a:t>rod-shaped, known as bacillus (plural bacilli) </a:t>
            </a:r>
          </a:p>
        </p:txBody>
      </p:sp>
      <p:sp>
        <p:nvSpPr>
          <p:cNvPr id="69642" name="Rectangle 9">
            <a:extLst>
              <a:ext uri="{FF2B5EF4-FFF2-40B4-BE49-F238E27FC236}">
                <a16:creationId xmlns:a16="http://schemas.microsoft.com/office/drawing/2014/main" id="{9CA8A3B9-72AD-4156-B4DA-C639B256AEF7}"/>
              </a:ext>
            </a:extLst>
          </p:cNvPr>
          <p:cNvSpPr>
            <a:spLocks noChangeArrowheads="1"/>
          </p:cNvSpPr>
          <p:nvPr/>
        </p:nvSpPr>
        <p:spPr bwMode="auto">
          <a:xfrm>
            <a:off x="5525693" y="4286250"/>
            <a:ext cx="17716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1350">
                <a:solidFill>
                  <a:srgbClr val="000000"/>
                </a:solidFill>
              </a:rPr>
              <a:t>spiral (plural spirilla) </a:t>
            </a:r>
          </a:p>
        </p:txBody>
      </p:sp>
      <p:sp>
        <p:nvSpPr>
          <p:cNvPr id="69643" name="Rectangle 10">
            <a:extLst>
              <a:ext uri="{FF2B5EF4-FFF2-40B4-BE49-F238E27FC236}">
                <a16:creationId xmlns:a16="http://schemas.microsoft.com/office/drawing/2014/main" id="{8AA7310D-44B6-4AE1-924F-2887208BC28E}"/>
              </a:ext>
            </a:extLst>
          </p:cNvPr>
          <p:cNvSpPr>
            <a:spLocks noChangeArrowheads="1"/>
          </p:cNvSpPr>
          <p:nvPr/>
        </p:nvSpPr>
        <p:spPr bwMode="auto">
          <a:xfrm>
            <a:off x="5536407" y="5495926"/>
            <a:ext cx="26741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685800"/>
            <a:r>
              <a:rPr lang="en-AU" altLang="en-US" sz="1350">
                <a:solidFill>
                  <a:srgbClr val="000000"/>
                </a:solidFill>
              </a:rPr>
              <a:t>vibrio (not shown), like a comma.</a:t>
            </a:r>
          </a:p>
        </p:txBody>
      </p:sp>
      <p:sp>
        <p:nvSpPr>
          <p:cNvPr id="69644" name="Isosceles Triangle 11">
            <a:extLst>
              <a:ext uri="{FF2B5EF4-FFF2-40B4-BE49-F238E27FC236}">
                <a16:creationId xmlns:a16="http://schemas.microsoft.com/office/drawing/2014/main" id="{D3459D8C-7112-4342-A685-CD979F042FE7}"/>
              </a:ext>
            </a:extLst>
          </p:cNvPr>
          <p:cNvSpPr>
            <a:spLocks noChangeArrowheads="1"/>
          </p:cNvSpPr>
          <p:nvPr/>
        </p:nvSpPr>
        <p:spPr bwMode="auto">
          <a:xfrm>
            <a:off x="7586663" y="4897041"/>
            <a:ext cx="114300" cy="122634"/>
          </a:xfrm>
          <a:prstGeom prst="triangle">
            <a:avLst>
              <a:gd name="adj" fmla="val 50000"/>
            </a:avLst>
          </a:prstGeom>
          <a:solidFill>
            <a:schemeClr val="accent1"/>
          </a:solidFill>
          <a:ln w="19050" algn="ctr">
            <a:solidFill>
              <a:schemeClr val="accent1"/>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685800"/>
            <a:endParaRPr lang="en-AU" altLang="en-US" sz="1350">
              <a:solidFill>
                <a:srgbClr val="000000"/>
              </a:solidFill>
            </a:endParaRPr>
          </a:p>
        </p:txBody>
      </p:sp>
      <p:sp>
        <p:nvSpPr>
          <p:cNvPr id="69645" name="Isosceles Triangle 15">
            <a:extLst>
              <a:ext uri="{FF2B5EF4-FFF2-40B4-BE49-F238E27FC236}">
                <a16:creationId xmlns:a16="http://schemas.microsoft.com/office/drawing/2014/main" id="{FCAE1AA9-A85D-4CCC-8208-AB4ED0D73DBD}"/>
              </a:ext>
            </a:extLst>
          </p:cNvPr>
          <p:cNvSpPr>
            <a:spLocks noChangeArrowheads="1"/>
          </p:cNvSpPr>
          <p:nvPr/>
        </p:nvSpPr>
        <p:spPr bwMode="auto">
          <a:xfrm rot="-5400000">
            <a:off x="5599510" y="2463405"/>
            <a:ext cx="114300" cy="123825"/>
          </a:xfrm>
          <a:prstGeom prst="triangle">
            <a:avLst>
              <a:gd name="adj" fmla="val 50000"/>
            </a:avLst>
          </a:prstGeom>
          <a:solidFill>
            <a:schemeClr val="accent1"/>
          </a:solidFill>
          <a:ln w="19050" algn="ctr">
            <a:solidFill>
              <a:schemeClr val="accent1"/>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685800"/>
            <a:endParaRPr lang="en-AU" altLang="en-US" sz="1350">
              <a:solidFill>
                <a:srgbClr val="000000"/>
              </a:solidFill>
            </a:endParaRPr>
          </a:p>
        </p:txBody>
      </p:sp>
      <p:sp>
        <p:nvSpPr>
          <p:cNvPr id="69646" name="Isosceles Triangle 16">
            <a:extLst>
              <a:ext uri="{FF2B5EF4-FFF2-40B4-BE49-F238E27FC236}">
                <a16:creationId xmlns:a16="http://schemas.microsoft.com/office/drawing/2014/main" id="{0F84A8CF-B20B-403C-B96E-4BD300D42A92}"/>
              </a:ext>
            </a:extLst>
          </p:cNvPr>
          <p:cNvSpPr>
            <a:spLocks noChangeArrowheads="1"/>
          </p:cNvSpPr>
          <p:nvPr/>
        </p:nvSpPr>
        <p:spPr bwMode="auto">
          <a:xfrm rot="-5400000">
            <a:off x="5598914" y="4143971"/>
            <a:ext cx="114300" cy="122634"/>
          </a:xfrm>
          <a:prstGeom prst="triangle">
            <a:avLst>
              <a:gd name="adj" fmla="val 50000"/>
            </a:avLst>
          </a:prstGeom>
          <a:solidFill>
            <a:schemeClr val="accent1"/>
          </a:solidFill>
          <a:ln w="19050" algn="ctr">
            <a:solidFill>
              <a:schemeClr val="accent1"/>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685800"/>
            <a:endParaRPr lang="en-AU" altLang="en-US" sz="1350">
              <a:solidFill>
                <a:srgbClr val="000000"/>
              </a:solidFill>
            </a:endParaRPr>
          </a:p>
        </p:txBody>
      </p:sp>
      <p:sp>
        <p:nvSpPr>
          <p:cNvPr id="18" name="TextBox 1">
            <a:extLst>
              <a:ext uri="{FF2B5EF4-FFF2-40B4-BE49-F238E27FC236}">
                <a16:creationId xmlns:a16="http://schemas.microsoft.com/office/drawing/2014/main" id="{3BA39794-82BC-4A51-A899-75010183CF1F}"/>
              </a:ext>
            </a:extLst>
          </p:cNvPr>
          <p:cNvSpPr txBox="1"/>
          <p:nvPr/>
        </p:nvSpPr>
        <p:spPr>
          <a:xfrm rot="16200000">
            <a:off x="2118463" y="3227399"/>
            <a:ext cx="1579278" cy="276999"/>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685800">
              <a:defRPr/>
            </a:pPr>
            <a:r>
              <a:rPr lang="en-AU" sz="600" dirty="0">
                <a:solidFill>
                  <a:srgbClr val="FFFFFF">
                    <a:lumMod val="50000"/>
                  </a:srgbClr>
                </a:solidFill>
              </a:rPr>
              <a:t>Science Photo Library/A </a:t>
            </a:r>
            <a:r>
              <a:rPr lang="en-AU" sz="600" dirty="0" err="1">
                <a:solidFill>
                  <a:srgbClr val="FFFFFF">
                    <a:lumMod val="50000"/>
                  </a:srgbClr>
                </a:solidFill>
              </a:rPr>
              <a:t>Dowsett</a:t>
            </a:r>
            <a:r>
              <a:rPr lang="en-AU" sz="600" dirty="0">
                <a:solidFill>
                  <a:srgbClr val="FFFFFF">
                    <a:lumMod val="50000"/>
                  </a:srgbClr>
                </a:solidFill>
              </a:rPr>
              <a:t>, Health</a:t>
            </a:r>
            <a:br>
              <a:rPr lang="en-AU" sz="600" dirty="0">
                <a:solidFill>
                  <a:srgbClr val="FFFFFF">
                    <a:lumMod val="50000"/>
                  </a:srgbClr>
                </a:solidFill>
              </a:rPr>
            </a:br>
            <a:r>
              <a:rPr lang="en-AU" sz="600" dirty="0">
                <a:solidFill>
                  <a:srgbClr val="FFFFFF">
                    <a:lumMod val="50000"/>
                  </a:srgbClr>
                </a:solidFill>
              </a:rPr>
              <a:t>Protection Agency</a:t>
            </a:r>
          </a:p>
        </p:txBody>
      </p:sp>
      <p:sp>
        <p:nvSpPr>
          <p:cNvPr id="19" name="TextBox 1">
            <a:extLst>
              <a:ext uri="{FF2B5EF4-FFF2-40B4-BE49-F238E27FC236}">
                <a16:creationId xmlns:a16="http://schemas.microsoft.com/office/drawing/2014/main" id="{A0FB23D9-C28D-437B-8DA3-C8BBE7EA3177}"/>
              </a:ext>
            </a:extLst>
          </p:cNvPr>
          <p:cNvSpPr txBox="1"/>
          <p:nvPr/>
        </p:nvSpPr>
        <p:spPr>
          <a:xfrm rot="16200000">
            <a:off x="2353301" y="5146417"/>
            <a:ext cx="1151277" cy="184666"/>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685800">
              <a:defRPr/>
            </a:pPr>
            <a:r>
              <a:rPr lang="en-AU" sz="600" dirty="0">
                <a:solidFill>
                  <a:srgbClr val="FFFFFF">
                    <a:lumMod val="50000"/>
                  </a:srgbClr>
                </a:solidFill>
              </a:rPr>
              <a:t>Science Photo Library/CNRI</a:t>
            </a:r>
          </a:p>
        </p:txBody>
      </p:sp>
      <p:sp>
        <p:nvSpPr>
          <p:cNvPr id="20" name="TextBox 1">
            <a:extLst>
              <a:ext uri="{FF2B5EF4-FFF2-40B4-BE49-F238E27FC236}">
                <a16:creationId xmlns:a16="http://schemas.microsoft.com/office/drawing/2014/main" id="{1C5D8746-78A6-4AC1-9C89-371785DF85CE}"/>
              </a:ext>
            </a:extLst>
          </p:cNvPr>
          <p:cNvSpPr txBox="1"/>
          <p:nvPr/>
        </p:nvSpPr>
        <p:spPr>
          <a:xfrm rot="16200000">
            <a:off x="8801726" y="4264164"/>
            <a:ext cx="1151277" cy="184666"/>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685800">
              <a:defRPr/>
            </a:pPr>
            <a:r>
              <a:rPr lang="en-AU" sz="600" dirty="0">
                <a:solidFill>
                  <a:srgbClr val="FFFFFF">
                    <a:lumMod val="50000"/>
                  </a:srgbClr>
                </a:solidFill>
              </a:rPr>
              <a:t>Science Photo Library/CNRI</a:t>
            </a:r>
          </a:p>
        </p:txBody>
      </p:sp>
    </p:spTree>
    <p:extLst>
      <p:ext uri="{BB962C8B-B14F-4D97-AF65-F5344CB8AC3E}">
        <p14:creationId xmlns:p14="http://schemas.microsoft.com/office/powerpoint/2010/main" val="162824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EEF15C6-1B4E-44E5-9E80-5696B9A45DCA}"/>
              </a:ext>
            </a:extLst>
          </p:cNvPr>
          <p:cNvSpPr>
            <a:spLocks noGrp="1" noChangeArrowheads="1"/>
          </p:cNvSpPr>
          <p:nvPr>
            <p:ph type="title"/>
          </p:nvPr>
        </p:nvSpPr>
        <p:spPr/>
        <p:txBody>
          <a:bodyPr/>
          <a:lstStyle/>
          <a:p>
            <a:r>
              <a:rPr lang="en-AU" altLang="en-US" b="1"/>
              <a:t>Examples of diseases caused by a bacterium</a:t>
            </a:r>
          </a:p>
        </p:txBody>
      </p:sp>
      <p:pic>
        <p:nvPicPr>
          <p:cNvPr id="66564" name="Diagram 6">
            <a:extLst>
              <a:ext uri="{FF2B5EF4-FFF2-40B4-BE49-F238E27FC236}">
                <a16:creationId xmlns:a16="http://schemas.microsoft.com/office/drawing/2014/main" id="{9B4A46B8-5119-4BC2-B3AC-99B7FCD088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1943101"/>
            <a:ext cx="68008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4680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A1DB8F7-FF40-4F57-8BF5-E8622174C600}"/>
              </a:ext>
            </a:extLst>
          </p:cNvPr>
          <p:cNvSpPr>
            <a:spLocks noGrp="1" noChangeArrowheads="1"/>
          </p:cNvSpPr>
          <p:nvPr>
            <p:ph type="title"/>
          </p:nvPr>
        </p:nvSpPr>
        <p:spPr/>
        <p:txBody>
          <a:bodyPr>
            <a:normAutofit fontScale="90000"/>
          </a:bodyPr>
          <a:lstStyle/>
          <a:p>
            <a:r>
              <a:rPr lang="en-AU" altLang="en-US" b="1"/>
              <a:t/>
            </a:r>
            <a:br>
              <a:rPr lang="en-AU" altLang="en-US" b="1"/>
            </a:br>
            <a:r>
              <a:rPr lang="en-AU" altLang="en-US" b="1"/>
              <a:t/>
            </a:r>
            <a:br>
              <a:rPr lang="en-AU" altLang="en-US" b="1"/>
            </a:br>
            <a:r>
              <a:rPr lang="en-AU" altLang="en-US" sz="2100" b="1"/>
              <a:t>Biology WA Units 3 &amp; 4</a:t>
            </a:r>
            <a:br>
              <a:rPr lang="en-AU" altLang="en-US" sz="2100" b="1"/>
            </a:br>
            <a:r>
              <a:rPr lang="en-AU" altLang="en-US"/>
              <a:t/>
            </a:r>
            <a:br>
              <a:rPr lang="en-AU" altLang="en-US"/>
            </a:br>
            <a:endParaRPr lang="en-AU" altLang="en-US"/>
          </a:p>
        </p:txBody>
      </p:sp>
      <p:sp>
        <p:nvSpPr>
          <p:cNvPr id="70659" name="Content Placeholder 2">
            <a:extLst>
              <a:ext uri="{FF2B5EF4-FFF2-40B4-BE49-F238E27FC236}">
                <a16:creationId xmlns:a16="http://schemas.microsoft.com/office/drawing/2014/main" id="{CFE7829F-571A-44C7-A0AE-1D31340BC9C6}"/>
              </a:ext>
            </a:extLst>
          </p:cNvPr>
          <p:cNvSpPr>
            <a:spLocks noGrp="1" noChangeArrowheads="1"/>
          </p:cNvSpPr>
          <p:nvPr>
            <p:ph idx="1"/>
          </p:nvPr>
        </p:nvSpPr>
        <p:spPr/>
        <p:txBody>
          <a:bodyPr/>
          <a:lstStyle/>
          <a:p>
            <a:endParaRPr lang="en-AU" altLang="en-US" b="1"/>
          </a:p>
          <a:p>
            <a:r>
              <a:rPr lang="en-AU" altLang="en-US" b="1"/>
              <a:t>Set 12.3a pg.418 Q 1-4</a:t>
            </a:r>
            <a:endParaRPr lang="en-AU" altLang="en-US"/>
          </a:p>
        </p:txBody>
      </p:sp>
    </p:spTree>
    <p:extLst>
      <p:ext uri="{BB962C8B-B14F-4D97-AF65-F5344CB8AC3E}">
        <p14:creationId xmlns:p14="http://schemas.microsoft.com/office/powerpoint/2010/main" val="248029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51A18-C5C6-4810-8177-31D6F8FB6C6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81ed5ae-0fcf-45ca-9e0f-fbac52cb9237"/>
    <ds:schemaRef ds:uri="http://purl.org/dc/terms/"/>
    <ds:schemaRef ds:uri="8b1aca62-d085-4da7-a399-d54bef97b080"/>
    <ds:schemaRef ds:uri="http://www.w3.org/XML/1998/namespace"/>
    <ds:schemaRef ds:uri="http://purl.org/dc/dcmitype/"/>
  </ds:schemaRefs>
</ds:datastoreItem>
</file>

<file path=customXml/itemProps2.xml><?xml version="1.0" encoding="utf-8"?>
<ds:datastoreItem xmlns:ds="http://schemas.openxmlformats.org/officeDocument/2006/customXml" ds:itemID="{A28EE6F9-1B58-4E96-A555-C44C882F2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1B-8D5D-4A02-9C20-7AA9836885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TotalTime>
  <Words>3418</Words>
  <Application>Microsoft Office PowerPoint</Application>
  <PresentationFormat>Widescreen</PresentationFormat>
  <Paragraphs>336</Paragraphs>
  <Slides>61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ＭＳ Ｐゴシック</vt:lpstr>
      <vt:lpstr>ＭＳ Ｐゴシック</vt:lpstr>
      <vt:lpstr>Arial</vt:lpstr>
      <vt:lpstr>Calibri</vt:lpstr>
      <vt:lpstr>Gill Sans MT</vt:lpstr>
      <vt:lpstr>Impact</vt:lpstr>
      <vt:lpstr>Badge</vt:lpstr>
      <vt:lpstr>Bacteria &amp; bacterial diseases</vt:lpstr>
      <vt:lpstr>Description of bacteria</vt:lpstr>
      <vt:lpstr>Structural characteristics of bacteria</vt:lpstr>
      <vt:lpstr>Diagram of bacteria</vt:lpstr>
      <vt:lpstr>Comparison between virus and bacteria</vt:lpstr>
      <vt:lpstr>Bacteria reproduction by binary fission</vt:lpstr>
      <vt:lpstr>Bacteria classification</vt:lpstr>
      <vt:lpstr>Examples of diseases caused by a bacterium</vt:lpstr>
      <vt:lpstr>  Biology WA Units 3 &amp; 4  </vt:lpstr>
      <vt:lpstr>Life Cycle – Pathogenic bacteria </vt:lpstr>
      <vt:lpstr>PowerPoint Presentation</vt:lpstr>
      <vt:lpstr>Mycobacterium tuberculosis Structure</vt:lpstr>
      <vt:lpstr>Tuberculosis mode of transmission</vt:lpstr>
      <vt:lpstr>Tuberculosis Transmission</vt:lpstr>
      <vt:lpstr>Mode of transmission influences spread</vt:lpstr>
      <vt:lpstr>Tuberculosis Life Cycle</vt:lpstr>
      <vt:lpstr>Tuberculosis Life Cycle</vt:lpstr>
      <vt:lpstr>Tuberculosis Life Cycle</vt:lpstr>
      <vt:lpstr>Tuberculosis Life Cycle</vt:lpstr>
      <vt:lpstr>Tuberculosis Life Cycle</vt:lpstr>
      <vt:lpstr>Tuberculosis Life Cycle</vt:lpstr>
      <vt:lpstr>Tuberculosis Life Cycle</vt:lpstr>
      <vt:lpstr>Mycobacterium tuberculosis life cycle</vt:lpstr>
      <vt:lpstr>Symptoms &amp; Impact on Host</vt:lpstr>
      <vt:lpstr>Incubation period</vt:lpstr>
      <vt:lpstr>Treatment</vt:lpstr>
      <vt:lpstr>Antibiotics </vt:lpstr>
      <vt:lpstr>Prevention</vt:lpstr>
      <vt:lpstr>Prevention</vt:lpstr>
      <vt:lpstr>Multidrug resistant TB</vt:lpstr>
      <vt:lpstr>Multidrug resistant TB</vt:lpstr>
      <vt:lpstr>Bovine Tuberculosis</vt:lpstr>
      <vt:lpstr>Transmission</vt:lpstr>
      <vt:lpstr>Transmission</vt:lpstr>
      <vt:lpstr>Prevention</vt:lpstr>
      <vt:lpstr>Prevention</vt:lpstr>
      <vt:lpstr>Treatment in Humans &amp; Cattle</vt:lpstr>
      <vt:lpstr>Tetanus</vt:lpstr>
      <vt:lpstr>Tetanus</vt:lpstr>
      <vt:lpstr>Tetanus</vt:lpstr>
      <vt:lpstr>PowerPoint Presentation</vt:lpstr>
      <vt:lpstr>PowerPoint Presentation</vt:lpstr>
      <vt:lpstr>Tetanus</vt:lpstr>
      <vt:lpstr>Tetanus</vt:lpstr>
      <vt:lpstr>Clostridium tetani life cycle</vt:lpstr>
      <vt:lpstr>Clostridium tetani life cycle</vt:lpstr>
      <vt:lpstr>Clostridium tetani life cycle</vt:lpstr>
      <vt:lpstr>Symptoms</vt:lpstr>
      <vt:lpstr>Symptoms</vt:lpstr>
      <vt:lpstr>Go to the link below for Prevention &amp; Treatment information</vt:lpstr>
      <vt:lpstr>Prevention &amp; Treatment (management strategies)</vt:lpstr>
      <vt:lpstr>7 Crown gall disease</vt:lpstr>
      <vt:lpstr>Crown gall disease mode of tranmission</vt:lpstr>
      <vt:lpstr>Impact on Host &amp; Symptoms</vt:lpstr>
      <vt:lpstr>Impact on Host &amp; Symptoms</vt:lpstr>
      <vt:lpstr>Crown gall disease</vt:lpstr>
      <vt:lpstr>Agrobacterium tumefaciens life cycle</vt:lpstr>
      <vt:lpstr>Agrobacterium tumefaciens life cycle</vt:lpstr>
      <vt:lpstr>Agrobacterium tumefaciens life cycle</vt:lpstr>
      <vt:lpstr>Prevention &amp; Treatment</vt:lpstr>
      <vt:lpstr>Prevention &amp;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&amp; bacterial diseases</dc:title>
  <dc:creator>RAYNER Elizabeth [Rossmoyne Senior High School]</dc:creator>
  <cp:lastModifiedBy>RAYNER Elizabeth [Rossmoyne Senior High School]</cp:lastModifiedBy>
  <cp:revision>13</cp:revision>
  <dcterms:created xsi:type="dcterms:W3CDTF">2022-06-20T12:32:44Z</dcterms:created>
  <dcterms:modified xsi:type="dcterms:W3CDTF">2022-06-24T01:50:45Z</dcterms:modified>
</cp:coreProperties>
</file>